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311" r:id="rId3"/>
    <p:sldId id="312" r:id="rId4"/>
    <p:sldId id="277" r:id="rId5"/>
    <p:sldId id="276" r:id="rId6"/>
    <p:sldId id="259" r:id="rId7"/>
    <p:sldId id="306" r:id="rId8"/>
    <p:sldId id="280" r:id="rId9"/>
    <p:sldId id="263" r:id="rId10"/>
    <p:sldId id="262" r:id="rId11"/>
    <p:sldId id="261" r:id="rId12"/>
    <p:sldId id="273" r:id="rId13"/>
    <p:sldId id="279" r:id="rId14"/>
    <p:sldId id="304" r:id="rId15"/>
    <p:sldId id="300" r:id="rId16"/>
    <p:sldId id="264" r:id="rId17"/>
    <p:sldId id="281" r:id="rId18"/>
    <p:sldId id="265" r:id="rId19"/>
    <p:sldId id="307" r:id="rId20"/>
    <p:sldId id="266" r:id="rId21"/>
    <p:sldId id="267" r:id="rId22"/>
    <p:sldId id="294" r:id="rId23"/>
    <p:sldId id="295" r:id="rId24"/>
    <p:sldId id="269" r:id="rId25"/>
    <p:sldId id="297" r:id="rId26"/>
    <p:sldId id="296" r:id="rId27"/>
    <p:sldId id="293" r:id="rId28"/>
    <p:sldId id="308" r:id="rId29"/>
    <p:sldId id="309" r:id="rId30"/>
    <p:sldId id="282" r:id="rId31"/>
    <p:sldId id="290" r:id="rId32"/>
    <p:sldId id="301" r:id="rId33"/>
    <p:sldId id="271" r:id="rId34"/>
    <p:sldId id="310" r:id="rId35"/>
  </p:sldIdLst>
  <p:sldSz cx="9144000" cy="5143500" type="screen16x9"/>
  <p:notesSz cx="6858000" cy="9144000"/>
  <p:embeddedFontLst>
    <p:embeddedFont>
      <p:font typeface="Anton" pitchFamily="2" charset="77"/>
      <p:regular r:id="rId37"/>
    </p:embeddedFont>
    <p:embeddedFont>
      <p:font typeface="Arial Black" panose="020B0604020202020204" pitchFamily="34" charset="0"/>
      <p:bold r:id="rId38"/>
    </p:embeddedFont>
    <p:embeddedFont>
      <p:font typeface="Oswald"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09240-951C-F52D-A376-B1B0F3F45CB4}" v="5" dt="2022-06-18T13:49:21.634"/>
    <p1510:client id="{097A04B2-6C68-B066-797E-8632686D7A5C}" v="22" dt="2022-06-18T11:14:43.025"/>
    <p1510:client id="{1A64ACD9-E0F0-DC9B-C634-42856B5F425D}" v="60" dt="2022-06-18T13:36:18.779"/>
    <p1510:client id="{26D4DBD2-B4DB-335E-5060-4FC809B72C1C}" v="808" dt="2022-06-15T14:38:34.366"/>
    <p1510:client id="{2E1611F4-536C-6328-977A-7C7A815AC2E6}" v="575" dt="2022-06-17T10:32:45.111"/>
    <p1510:client id="{58175F24-4024-0AE2-19CA-C4616726AB65}" v="9" dt="2022-06-15T17:32:20.072"/>
    <p1510:client id="{71CC198F-37E4-8FDA-68B8-D3DD88A32E40}" v="311" dt="2022-06-18T09:40:09.748"/>
    <p1510:client id="{A49BDAFF-E7AB-B910-3675-45647BA3C52F}" v="40" dt="2022-06-15T16:15:39.303"/>
    <p1510:client id="{A76C87F5-04CA-183A-159B-110E3901432B}" v="461" dt="2022-06-15T09:54:48.471"/>
    <p1510:client id="{B6249555-E3F8-172A-DAE2-7C003B433282}" v="23" dt="2022-06-17T19:20:04.742"/>
    <p1510:client id="{BEF901D0-03B8-5F37-609C-D99847C8C916}" v="286" dt="2022-06-15T13:44:47.833"/>
    <p1510:client id="{C2019EEC-2865-49B9-7991-5A75289208F6}" v="127" dt="2022-06-15T17:50:56.283"/>
    <p1510:client id="{D87D6026-0A7F-9C88-384C-9A786FC64F4C}" v="9" dt="2022-06-15T15:05:42.077"/>
    <p1510:client id="{EDA88CC5-B6C7-A03D-84C5-AB9C8B35DF84}" v="4" dt="2022-06-18T13:46:50.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45" d="100"/>
          <a:sy n="145" d="100"/>
        </p:scale>
        <p:origin x="6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cvb.com/article/clergy-call-for-peace-on-massachusetts-beaches/4013648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cvb.com/article/clergy-call-for-peace-on-massachusetts-beaches/4013648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0f773999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0f773999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30b1f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230b1f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30b1f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230b1f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133088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30b1f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230b1f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41318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230b1f5d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230b1f5d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103041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0f773999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0f773999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97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0f773999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0f773999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“Disabilities can make it hard to access areas that do not have ramps, accessible walkways and bathrooms … Lynn is a city of over 100,000 </a:t>
            </a:r>
            <a:r>
              <a:rPr lang="en-US" err="1"/>
              <a:t>residents,yet</a:t>
            </a:r>
            <a:r>
              <a:rPr lang="en-US"/>
              <a:t> accessibility to the beach is limited to those with physical disabilities … this makes access to the full beach limited and it turns them into spectators instead of participants.”</a:t>
            </a: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30b1f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230b1f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3335746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0f773999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0f773999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230b1f5d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230b1f5d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235157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0f773999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0f773999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107841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0f773999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0f773999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0f773999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0f773999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30b1f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230b1f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4020902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30b1f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230b1f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335997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371b73a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371b73a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371b73a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371b73a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4045119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371b73a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371b73a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98939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30b1f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230b1f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1894508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230b1f5d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230b1f5d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4192850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0f773999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0f773999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84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0f773999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0f773999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230b1f5d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230b1f5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728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230b1f5d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230b1f5d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1173415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230b1f5d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230b1f5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0f773999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0f773999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231545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0f773999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0f773999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lang="en" sz="900"/>
          </a:p>
        </p:txBody>
      </p:sp>
    </p:spTree>
    <p:extLst>
      <p:ext uri="{BB962C8B-B14F-4D97-AF65-F5344CB8AC3E}">
        <p14:creationId xmlns:p14="http://schemas.microsoft.com/office/powerpoint/2010/main" val="3445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230b1f5d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230b1f5d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900" u="sng">
                <a:solidFill>
                  <a:schemeClr val="hlink"/>
                </a:solidFill>
                <a:hlinkClick r:id="rId3"/>
              </a:rPr>
              <a:t>https://www.wcvb.com/article/clergy-call-for-peace-on-massachusetts-beaches/40136488</a:t>
            </a:r>
            <a:r>
              <a:rPr lang="en" sz="900">
                <a:solidFill>
                  <a:schemeClr val="dk1"/>
                </a:solidFill>
              </a:rPr>
              <a:t> ← screenshot from</a:t>
            </a:r>
            <a:endParaRPr lang="en-US" sz="9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230b1f5d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230b1f5d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900" u="sng">
                <a:solidFill>
                  <a:schemeClr val="hlink"/>
                </a:solidFill>
                <a:hlinkClick r:id="rId3"/>
              </a:rPr>
              <a:t>https://www.wcvb.com/article/clergy-call-for-peace-on-massachusetts-beaches/40136488</a:t>
            </a:r>
            <a:r>
              <a:rPr lang="en" sz="900">
                <a:solidFill>
                  <a:schemeClr val="dk1"/>
                </a:solidFill>
              </a:rPr>
              <a:t> ← screenshot from</a:t>
            </a:r>
            <a:endParaRPr lang="en-US" sz="900">
              <a:solidFill>
                <a:schemeClr val="dk1"/>
              </a:solidFill>
            </a:endParaRPr>
          </a:p>
        </p:txBody>
      </p:sp>
    </p:spTree>
    <p:extLst>
      <p:ext uri="{BB962C8B-B14F-4D97-AF65-F5344CB8AC3E}">
        <p14:creationId xmlns:p14="http://schemas.microsoft.com/office/powerpoint/2010/main" val="374176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0f773999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0f773999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24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0f773999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0f773999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savetheharbor.org/current-mbc"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blog.savetheharbor.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25615"/>
            <a:ext cx="8520608" cy="1562101"/>
          </a:xfrm>
          <a:prstGeom prst="rect">
            <a:avLst/>
          </a:prstGeom>
        </p:spPr>
        <p:txBody>
          <a:bodyPr spcFirstLastPara="1" wrap="square" lIns="91425" tIns="91425" rIns="91425" bIns="91425" anchor="b" anchorCtr="0">
            <a:normAutofit/>
          </a:bodyPr>
          <a:lstStyle/>
          <a:p>
            <a:r>
              <a:rPr lang="en" sz="2800" b="1">
                <a:ea typeface="Anton"/>
                <a:cs typeface="Anton"/>
                <a:sym typeface="Anton"/>
              </a:rPr>
              <a:t>Metropolitan Beaches Commission Summit on Equity, Diversity &amp; Inclusion</a:t>
            </a:r>
            <a:br>
              <a:rPr lang="en" sz="2800" b="1">
                <a:ea typeface="Anton"/>
                <a:cs typeface="Anton"/>
              </a:rPr>
            </a:br>
            <a:r>
              <a:rPr lang="en" sz="2800" b="1">
                <a:ea typeface="Anton"/>
                <a:cs typeface="Anton"/>
                <a:sym typeface="Anton"/>
              </a:rPr>
              <a:t>June 18 , 2022</a:t>
            </a:r>
            <a:endParaRPr lang="en-US" sz="2800" b="1">
              <a:ea typeface="Anton"/>
              <a:cs typeface="Anton"/>
            </a:endParaRPr>
          </a:p>
        </p:txBody>
      </p:sp>
      <p:sp>
        <p:nvSpPr>
          <p:cNvPr id="55" name="Google Shape;55;p13"/>
          <p:cNvSpPr txBox="1">
            <a:spLocks noGrp="1"/>
          </p:cNvSpPr>
          <p:nvPr>
            <p:ph type="subTitle" idx="1"/>
          </p:nvPr>
        </p:nvSpPr>
        <p:spPr>
          <a:xfrm>
            <a:off x="311700" y="3712307"/>
            <a:ext cx="8520600" cy="1243288"/>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800">
                <a:solidFill>
                  <a:schemeClr val="bg2">
                    <a:lumMod val="90000"/>
                    <a:lumOff val="10000"/>
                  </a:schemeClr>
                </a:solidFill>
                <a:latin typeface="+mn-lt"/>
                <a:ea typeface="Bebas Neue"/>
                <a:cs typeface="Bebas Neue"/>
                <a:sym typeface="Bebas Neue"/>
              </a:rPr>
              <a:t>Sen. Brendan Crighton &amp; Rep. Adrian </a:t>
            </a:r>
            <a:r>
              <a:rPr lang="en" sz="1800" err="1">
                <a:solidFill>
                  <a:schemeClr val="bg2">
                    <a:lumMod val="90000"/>
                    <a:lumOff val="10000"/>
                  </a:schemeClr>
                </a:solidFill>
                <a:latin typeface="+mn-lt"/>
                <a:ea typeface="Bebas Neue"/>
                <a:cs typeface="Bebas Neue"/>
                <a:sym typeface="Bebas Neue"/>
              </a:rPr>
              <a:t>Madaro</a:t>
            </a:r>
            <a:r>
              <a:rPr lang="en" sz="1800">
                <a:solidFill>
                  <a:schemeClr val="bg2">
                    <a:lumMod val="90000"/>
                    <a:lumOff val="10000"/>
                  </a:schemeClr>
                </a:solidFill>
                <a:latin typeface="+mn-lt"/>
                <a:ea typeface="Bebas Neue"/>
                <a:cs typeface="Bebas Neue"/>
                <a:sym typeface="Bebas Neue"/>
              </a:rPr>
              <a:t> </a:t>
            </a:r>
            <a:br>
              <a:rPr lang="en" sz="1800">
                <a:latin typeface="+mn-lt"/>
                <a:ea typeface="Bebas Neue"/>
                <a:cs typeface="Bebas Neue"/>
              </a:rPr>
            </a:br>
            <a:r>
              <a:rPr lang="en" sz="1800">
                <a:solidFill>
                  <a:schemeClr val="bg2">
                    <a:lumMod val="90000"/>
                    <a:lumOff val="10000"/>
                  </a:schemeClr>
                </a:solidFill>
                <a:latin typeface="+mn-lt"/>
                <a:ea typeface="Bebas Neue"/>
                <a:cs typeface="Bebas Neue"/>
                <a:sym typeface="Bebas Neue"/>
              </a:rPr>
              <a:t>Metropolitan Beaches Commission Co-Chairs</a:t>
            </a:r>
            <a:br>
              <a:rPr lang="en" sz="1800">
                <a:latin typeface="+mn-lt"/>
                <a:ea typeface="Bebas Neue"/>
                <a:cs typeface="Bebas Neue"/>
              </a:rPr>
            </a:br>
            <a:r>
              <a:rPr lang="en" sz="1800">
                <a:solidFill>
                  <a:schemeClr val="bg2">
                    <a:lumMod val="90000"/>
                    <a:lumOff val="10000"/>
                  </a:schemeClr>
                </a:solidFill>
                <a:latin typeface="+mn-lt"/>
                <a:ea typeface="Bebas Neue"/>
                <a:cs typeface="Bebas Neue"/>
                <a:sym typeface="Bebas Neue"/>
              </a:rPr>
              <a:t> </a:t>
            </a:r>
            <a:br>
              <a:rPr lang="en" sz="1800">
                <a:latin typeface="+mn-lt"/>
                <a:ea typeface="Bebas Neue"/>
                <a:cs typeface="Bebas Neue"/>
              </a:rPr>
            </a:br>
            <a:r>
              <a:rPr lang="en" sz="1800">
                <a:solidFill>
                  <a:schemeClr val="bg2">
                    <a:lumMod val="90000"/>
                    <a:lumOff val="10000"/>
                  </a:schemeClr>
                </a:solidFill>
                <a:latin typeface="+mn-lt"/>
                <a:ea typeface="Bebas Neue"/>
                <a:cs typeface="Bebas Neue"/>
                <a:sym typeface="Bebas Neue"/>
              </a:rPr>
              <a:t>Chris Mancini &amp; Bruce Berman</a:t>
            </a:r>
            <a:endParaRPr lang="en-US" sz="1800">
              <a:solidFill>
                <a:schemeClr val="bg2">
                  <a:lumMod val="90000"/>
                  <a:lumOff val="10000"/>
                </a:schemeClr>
              </a:solidFill>
              <a:latin typeface="+mn-lt"/>
              <a:ea typeface="Bebas Neue"/>
              <a:cs typeface="Bebas Neue"/>
            </a:endParaRPr>
          </a:p>
          <a:p>
            <a:pPr marL="0" lvl="0" indent="0" algn="ctr" rtl="0">
              <a:lnSpc>
                <a:spcPct val="80000"/>
              </a:lnSpc>
              <a:spcBef>
                <a:spcPts val="0"/>
              </a:spcBef>
              <a:spcAft>
                <a:spcPts val="0"/>
              </a:spcAft>
              <a:buNone/>
            </a:pPr>
            <a:r>
              <a:rPr lang="en" sz="1800">
                <a:solidFill>
                  <a:schemeClr val="bg2">
                    <a:lumMod val="90000"/>
                    <a:lumOff val="10000"/>
                  </a:schemeClr>
                </a:solidFill>
                <a:latin typeface="+mn-lt"/>
                <a:ea typeface="Bebas Neue"/>
                <a:cs typeface="Bebas Neue"/>
                <a:sym typeface="Bebas Neue"/>
              </a:rPr>
              <a:t>Save the Harbor/Save the Bay</a:t>
            </a:r>
            <a:endParaRPr sz="1800">
              <a:solidFill>
                <a:schemeClr val="bg2">
                  <a:lumMod val="90000"/>
                  <a:lumOff val="10000"/>
                </a:schemeClr>
              </a:solidFill>
              <a:latin typeface="+mn-lt"/>
              <a:ea typeface="Bebas Neue"/>
              <a:cs typeface="Bebas Neue"/>
            </a:endParaRPr>
          </a:p>
        </p:txBody>
      </p:sp>
      <p:pic>
        <p:nvPicPr>
          <p:cNvPr id="56" name="Google Shape;56;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00200" y="1994355"/>
            <a:ext cx="5943600" cy="1562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29048" y="116322"/>
            <a:ext cx="4045200" cy="972963"/>
          </a:xfrm>
          <a:prstGeom prst="rect">
            <a:avLst/>
          </a:prstGeom>
        </p:spPr>
        <p:txBody>
          <a:bodyPr spcFirstLastPara="1" wrap="square" lIns="91425" tIns="91425" rIns="91425" bIns="91425" anchor="b" anchorCtr="0">
            <a:normAutofit/>
          </a:bodyPr>
          <a:lstStyle/>
          <a:p>
            <a:r>
              <a:rPr lang="en" sz="4100">
                <a:latin typeface="Arial Black"/>
                <a:ea typeface="Anton"/>
                <a:cs typeface="Anton"/>
                <a:sym typeface="Anton"/>
              </a:rPr>
              <a:t>Abdi Ali </a:t>
            </a:r>
            <a:endParaRPr sz="4100">
              <a:latin typeface="Anton"/>
              <a:ea typeface="Anton"/>
              <a:cs typeface="Anton"/>
              <a:sym typeface="Anton"/>
            </a:endParaRPr>
          </a:p>
        </p:txBody>
      </p:sp>
      <p:sp>
        <p:nvSpPr>
          <p:cNvPr id="97" name="Google Shape;97;p19"/>
          <p:cNvSpPr txBox="1">
            <a:spLocks noGrp="1"/>
          </p:cNvSpPr>
          <p:nvPr>
            <p:ph type="subTitle" idx="1"/>
          </p:nvPr>
        </p:nvSpPr>
        <p:spPr>
          <a:xfrm>
            <a:off x="473700" y="4077977"/>
            <a:ext cx="3755896" cy="743517"/>
          </a:xfrm>
          <a:prstGeom prst="rect">
            <a:avLst/>
          </a:prstGeom>
        </p:spPr>
        <p:txBody>
          <a:bodyPr spcFirstLastPara="1" wrap="square" lIns="91425" tIns="91425" rIns="91425" bIns="91425" anchor="t" anchorCtr="0">
            <a:noAutofit/>
          </a:bodyPr>
          <a:lstStyle/>
          <a:p>
            <a:pPr marL="0" indent="0"/>
            <a:r>
              <a:rPr lang="en" sz="1800" b="1">
                <a:solidFill>
                  <a:srgbClr val="EFEFEF"/>
                </a:solidFill>
                <a:ea typeface="Bebas Neue"/>
                <a:cs typeface="Bebas Neue"/>
                <a:sym typeface="Bebas Neue"/>
              </a:rPr>
              <a:t>East Boston Anti-Racism Community Coalition</a:t>
            </a:r>
            <a:endParaRPr lang="en-US" sz="1800" b="1">
              <a:solidFill>
                <a:srgbClr val="EFEFEF"/>
              </a:solidFill>
              <a:ea typeface="Bebas Neue"/>
              <a:cs typeface="Bebas Neue"/>
            </a:endParaRPr>
          </a:p>
        </p:txBody>
      </p:sp>
      <p:sp>
        <p:nvSpPr>
          <p:cNvPr id="98" name="Google Shape;98;p19"/>
          <p:cNvSpPr txBox="1">
            <a:spLocks noGrp="1"/>
          </p:cNvSpPr>
          <p:nvPr>
            <p:ph type="body" idx="2"/>
          </p:nvPr>
        </p:nvSpPr>
        <p:spPr>
          <a:xfrm>
            <a:off x="4977952" y="724199"/>
            <a:ext cx="3837000" cy="36951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a:t>“Free cultural activities are really important. When I hear music that is relevant and inviting to me, I feel welcome and comfortable in that public space.”</a:t>
            </a:r>
          </a:p>
        </p:txBody>
      </p:sp>
      <p:pic>
        <p:nvPicPr>
          <p:cNvPr id="3" name="Picture 2" descr="A person wearing a suit and tie&#10;&#10;Description automatically generated with medium confidence">
            <a:extLst>
              <a:ext uri="{FF2B5EF4-FFF2-40B4-BE49-F238E27FC236}">
                <a16:creationId xmlns:a16="http://schemas.microsoft.com/office/drawing/2014/main" id="{FBF0ED7D-3F91-EB4F-B69D-BC1050132D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6427" y="1089285"/>
            <a:ext cx="1970442" cy="29649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182170"/>
            <a:ext cx="8520600" cy="1264791"/>
          </a:xfrm>
          <a:prstGeom prst="rect">
            <a:avLst/>
          </a:prstGeom>
        </p:spPr>
        <p:txBody>
          <a:bodyPr spcFirstLastPara="1" wrap="square" lIns="91425" tIns="91425" rIns="91425" bIns="91425" anchor="t" anchorCtr="0">
            <a:noAutofit/>
          </a:bodyPr>
          <a:lstStyle/>
          <a:p>
            <a:r>
              <a:rPr lang="en" b="1">
                <a:solidFill>
                  <a:srgbClr val="FFFFFF"/>
                </a:solidFill>
                <a:ea typeface="Anton"/>
                <a:cs typeface="Anton"/>
                <a:sym typeface="Anton"/>
              </a:rPr>
              <a:t>Following the first hearing, the Metropolitan Beaches Commission and Save the Harbor/Save the Bay</a:t>
            </a:r>
            <a:endParaRPr lang="en-US" b="1">
              <a:solidFill>
                <a:srgbClr val="FFFFFF"/>
              </a:solidFill>
              <a:ea typeface="Anton"/>
              <a:cs typeface="Anton"/>
            </a:endParaRPr>
          </a:p>
        </p:txBody>
      </p:sp>
      <p:sp>
        <p:nvSpPr>
          <p:cNvPr id="86" name="Google Shape;86;p18"/>
          <p:cNvSpPr txBox="1"/>
          <p:nvPr/>
        </p:nvSpPr>
        <p:spPr>
          <a:xfrm>
            <a:off x="311700" y="1627850"/>
            <a:ext cx="8520600" cy="3467586"/>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1000"/>
              </a:spcAft>
              <a:buClr>
                <a:schemeClr val="dk1"/>
              </a:buClr>
              <a:buSzPts val="1800"/>
              <a:buFont typeface="Anton"/>
              <a:buChar char="●"/>
            </a:pPr>
            <a:r>
              <a:rPr lang="en-US" sz="1800">
                <a:solidFill>
                  <a:srgbClr val="373737"/>
                </a:solidFill>
                <a:ea typeface="Anton"/>
                <a:cs typeface="Anton"/>
                <a:sym typeface="Anton"/>
              </a:rPr>
              <a:t>Increased diversity on the Metropolitan Beaches Commission</a:t>
            </a:r>
            <a:endParaRPr lang="en-US" sz="1800">
              <a:solidFill>
                <a:srgbClr val="373737"/>
              </a:solidFill>
              <a:ea typeface="Anton"/>
              <a:cs typeface="Anton"/>
            </a:endParaRPr>
          </a:p>
          <a:p>
            <a:pPr marL="457200" lvl="0" indent="-342900" algn="l" rtl="0">
              <a:spcBef>
                <a:spcPts val="0"/>
              </a:spcBef>
              <a:spcAft>
                <a:spcPts val="1000"/>
              </a:spcAft>
              <a:buClr>
                <a:schemeClr val="dk1"/>
              </a:buClr>
              <a:buSzPts val="1800"/>
              <a:buFont typeface="Anton"/>
              <a:buChar char="●"/>
            </a:pPr>
            <a:r>
              <a:rPr lang="en-US" sz="1800">
                <a:solidFill>
                  <a:srgbClr val="373737"/>
                </a:solidFill>
                <a:ea typeface="Anton"/>
                <a:cs typeface="Anton"/>
                <a:sym typeface="Anton"/>
              </a:rPr>
              <a:t>Increased outreach to people of color, people with disabilities, and people who do not speak English as their primary language.</a:t>
            </a:r>
            <a:endParaRPr lang="en-US" sz="1800">
              <a:solidFill>
                <a:srgbClr val="373737"/>
              </a:solidFill>
              <a:ea typeface="Anton"/>
              <a:cs typeface="Anton"/>
            </a:endParaRPr>
          </a:p>
          <a:p>
            <a:pPr marL="457200" lvl="0" indent="-342900">
              <a:spcAft>
                <a:spcPts val="1000"/>
              </a:spcAft>
              <a:buClr>
                <a:schemeClr val="dk1"/>
              </a:buClr>
              <a:buSzPts val="1800"/>
              <a:buFont typeface="Anton"/>
              <a:buChar char="●"/>
            </a:pPr>
            <a:r>
              <a:rPr lang="en-US" sz="1800">
                <a:solidFill>
                  <a:srgbClr val="373737"/>
                </a:solidFill>
                <a:ea typeface="Anton"/>
                <a:cs typeface="Anton"/>
                <a:sym typeface="Anton"/>
              </a:rPr>
              <a:t>Worked with our youth development and community partners to provide free life jackets and water safety instruction to kids of color, who are 6 times as likely to die from drowning as white kids.</a:t>
            </a:r>
            <a:endParaRPr lang="en-US" sz="1800">
              <a:solidFill>
                <a:srgbClr val="373737"/>
              </a:solidFill>
              <a:ea typeface="Anton"/>
              <a:cs typeface="Anton"/>
            </a:endParaRPr>
          </a:p>
          <a:p>
            <a:pPr marL="457200" indent="-342900">
              <a:spcAft>
                <a:spcPts val="1000"/>
              </a:spcAft>
              <a:buClr>
                <a:schemeClr val="dk1"/>
              </a:buClr>
              <a:buSzPts val="1800"/>
              <a:buFont typeface="Anton"/>
              <a:buChar char="●"/>
            </a:pPr>
            <a:r>
              <a:rPr lang="en-US" sz="1800">
                <a:solidFill>
                  <a:srgbClr val="373737"/>
                </a:solidFill>
                <a:ea typeface="Anton"/>
                <a:cs typeface="Anton"/>
                <a:sym typeface="Anton"/>
              </a:rPr>
              <a:t>Expanded our Better Beaches Program Partnership with DCR, funding 40 new program partners and scores of new free beach events to improve beach access for people of color, people with disabilities, and people who do not speak English as their first language.</a:t>
            </a:r>
            <a:endParaRPr lang="en-US" sz="1800">
              <a:solidFill>
                <a:srgbClr val="373737"/>
              </a:solidFill>
              <a:ea typeface="Anton"/>
              <a:cs typeface="Anto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6" name="Picture 5" descr="A group of people posing for a photo next to a body of water&#10;&#10;Description automatically generated with medium confidence">
            <a:extLst>
              <a:ext uri="{FF2B5EF4-FFF2-40B4-BE49-F238E27FC236}">
                <a16:creationId xmlns:a16="http://schemas.microsoft.com/office/drawing/2014/main" id="{9C1E76EB-2EB6-544F-9D2E-355C7F3F4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557" y="845097"/>
            <a:ext cx="7618446" cy="3469114"/>
          </a:xfrm>
          <a:prstGeom prst="rect">
            <a:avLst/>
          </a:prstGeom>
        </p:spPr>
      </p:pic>
      <p:sp>
        <p:nvSpPr>
          <p:cNvPr id="7" name="TextBox 6">
            <a:extLst>
              <a:ext uri="{FF2B5EF4-FFF2-40B4-BE49-F238E27FC236}">
                <a16:creationId xmlns:a16="http://schemas.microsoft.com/office/drawing/2014/main" id="{F8125895-0A50-D747-9716-714130E26985}"/>
              </a:ext>
            </a:extLst>
          </p:cNvPr>
          <p:cNvSpPr txBox="1"/>
          <p:nvPr/>
        </p:nvSpPr>
        <p:spPr>
          <a:xfrm>
            <a:off x="1291412" y="3978111"/>
            <a:ext cx="6561176" cy="923330"/>
          </a:xfrm>
          <a:prstGeom prst="rect">
            <a:avLst/>
          </a:prstGeom>
          <a:solidFill>
            <a:schemeClr val="tx1"/>
          </a:solidFill>
        </p:spPr>
        <p:txBody>
          <a:bodyPr wrap="square" rtlCol="0">
            <a:spAutoFit/>
          </a:bodyPr>
          <a:lstStyle/>
          <a:p>
            <a:pPr algn="ctr"/>
            <a:r>
              <a:rPr lang="en-US" sz="1800" b="1">
                <a:solidFill>
                  <a:srgbClr val="373737"/>
                </a:solidFill>
              </a:rPr>
              <a:t>You can find a complete list of 2022 Better Beaches Program Partnership Grant Recipients and a calendar of events at </a:t>
            </a:r>
            <a:r>
              <a:rPr lang="en-US" sz="1800" b="1" err="1">
                <a:solidFill>
                  <a:srgbClr val="373737"/>
                </a:solidFill>
              </a:rPr>
              <a:t>blog.savetheharbor.org</a:t>
            </a:r>
            <a:endParaRPr lang="en-US" sz="1800" b="1">
              <a:solidFill>
                <a:srgbClr val="373737"/>
              </a:solidFill>
            </a:endParaRPr>
          </a:p>
        </p:txBody>
      </p:sp>
      <p:sp>
        <p:nvSpPr>
          <p:cNvPr id="2" name="Rectangle 1">
            <a:extLst>
              <a:ext uri="{FF2B5EF4-FFF2-40B4-BE49-F238E27FC236}">
                <a16:creationId xmlns:a16="http://schemas.microsoft.com/office/drawing/2014/main" id="{27DFB0B6-2C73-84EA-F4A2-567A043F61EF}"/>
              </a:ext>
            </a:extLst>
          </p:cNvPr>
          <p:cNvSpPr/>
          <p:nvPr/>
        </p:nvSpPr>
        <p:spPr>
          <a:xfrm>
            <a:off x="507534" y="615018"/>
            <a:ext cx="8126834" cy="5452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83832D-2FC9-BA75-4631-7BC010A6247C}"/>
              </a:ext>
            </a:extLst>
          </p:cNvPr>
          <p:cNvSpPr/>
          <p:nvPr/>
        </p:nvSpPr>
        <p:spPr>
          <a:xfrm>
            <a:off x="2924611" y="940091"/>
            <a:ext cx="3292679" cy="5452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Google Shape;85;p18"/>
          <p:cNvSpPr txBox="1">
            <a:spLocks noGrp="1"/>
          </p:cNvSpPr>
          <p:nvPr>
            <p:ph type="title"/>
          </p:nvPr>
        </p:nvSpPr>
        <p:spPr>
          <a:xfrm>
            <a:off x="309481" y="132564"/>
            <a:ext cx="8520600" cy="1464030"/>
          </a:xfrm>
          <a:prstGeom prst="rect">
            <a:avLst/>
          </a:prstGeom>
          <a:noFill/>
        </p:spPr>
        <p:txBody>
          <a:bodyPr spcFirstLastPara="1" wrap="square" lIns="91425" tIns="91425" rIns="91425" bIns="91425" anchor="t" anchorCtr="0">
            <a:noAutofit/>
          </a:bodyPr>
          <a:lstStyle/>
          <a:p>
            <a:pPr algn="ctr"/>
            <a:r>
              <a:rPr lang="en" b="1">
                <a:solidFill>
                  <a:schemeClr val="tx1"/>
                </a:solidFill>
                <a:ea typeface="Anton"/>
                <a:cs typeface="Anton"/>
                <a:sym typeface="Anton"/>
              </a:rPr>
              <a:t>We increased the diversity of our Better Beaches Program Partnership with DCR, adding 40 new program partners.</a:t>
            </a:r>
            <a:endParaRPr lang="en-US" b="1">
              <a:solidFill>
                <a:schemeClr val="tx1"/>
              </a:solidFill>
              <a:ea typeface="Anton"/>
              <a:cs typeface="Anton"/>
            </a:endParaRPr>
          </a:p>
        </p:txBody>
      </p:sp>
    </p:spTree>
    <p:extLst>
      <p:ext uri="{BB962C8B-B14F-4D97-AF65-F5344CB8AC3E}">
        <p14:creationId xmlns:p14="http://schemas.microsoft.com/office/powerpoint/2010/main" val="398934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0031" y="140225"/>
            <a:ext cx="9023938" cy="1935911"/>
          </a:xfrm>
          <a:prstGeom prst="rect">
            <a:avLst/>
          </a:prstGeom>
        </p:spPr>
        <p:txBody>
          <a:bodyPr spcFirstLastPara="1" wrap="square" lIns="91425" tIns="91425" rIns="91425" bIns="91425" anchor="t" anchorCtr="0">
            <a:noAutofit/>
          </a:bodyPr>
          <a:lstStyle/>
          <a:p>
            <a:pPr algn="ctr"/>
            <a:r>
              <a:rPr lang="en-US" b="1">
                <a:ea typeface="Anton"/>
                <a:cs typeface="Anton"/>
                <a:sym typeface="Anton"/>
              </a:rPr>
              <a:t>In 2022 we awarded more than $250,000 in Better Beaches Program grants to 62 organizations and creatives to support 100 free beach events and programs in 9 communities</a:t>
            </a:r>
            <a:endParaRPr lang="en-US" b="1">
              <a:ea typeface="Anton"/>
              <a:cs typeface="Anton"/>
            </a:endParaRPr>
          </a:p>
        </p:txBody>
      </p:sp>
      <p:pic>
        <p:nvPicPr>
          <p:cNvPr id="3" name="Picture 2" descr="A picture containing text&#10;&#10;Description automatically generated">
            <a:extLst>
              <a:ext uri="{FF2B5EF4-FFF2-40B4-BE49-F238E27FC236}">
                <a16:creationId xmlns:a16="http://schemas.microsoft.com/office/drawing/2014/main" id="{95B40BBF-DF29-854C-92EA-E22174813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962913"/>
            <a:ext cx="9144000" cy="2052288"/>
          </a:xfrm>
          <a:prstGeom prst="rect">
            <a:avLst/>
          </a:prstGeom>
        </p:spPr>
      </p:pic>
      <p:sp>
        <p:nvSpPr>
          <p:cNvPr id="2" name="TextBox 1">
            <a:extLst>
              <a:ext uri="{FF2B5EF4-FFF2-40B4-BE49-F238E27FC236}">
                <a16:creationId xmlns:a16="http://schemas.microsoft.com/office/drawing/2014/main" id="{1C9F1E65-3E43-B6D7-503E-10003EE69E7E}"/>
              </a:ext>
            </a:extLst>
          </p:cNvPr>
          <p:cNvSpPr txBox="1"/>
          <p:nvPr/>
        </p:nvSpPr>
        <p:spPr>
          <a:xfrm>
            <a:off x="1491144" y="1970889"/>
            <a:ext cx="61617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rgbClr val="373737"/>
                </a:solidFill>
              </a:rPr>
              <a:t>including major grants to support Triangle Inc.’s </a:t>
            </a:r>
            <a:r>
              <a:rPr lang="en-US" sz="1800" err="1">
                <a:solidFill>
                  <a:srgbClr val="373737"/>
                </a:solidFill>
              </a:rPr>
              <a:t>Beach:Ability</a:t>
            </a:r>
            <a:r>
              <a:rPr lang="en-US" sz="1800">
                <a:solidFill>
                  <a:srgbClr val="373737"/>
                </a:solidFill>
              </a:rPr>
              <a:t>, performances by The Veronica Robles Cultural Center and A Trike Called Funk.</a:t>
            </a:r>
          </a:p>
          <a:p>
            <a:pPr algn="l"/>
            <a:endParaRPr lang="en-US" sz="1800">
              <a:solidFill>
                <a:srgbClr val="373737"/>
              </a:solidFill>
            </a:endParaRPr>
          </a:p>
        </p:txBody>
      </p:sp>
    </p:spTree>
    <p:extLst>
      <p:ext uri="{BB962C8B-B14F-4D97-AF65-F5344CB8AC3E}">
        <p14:creationId xmlns:p14="http://schemas.microsoft.com/office/powerpoint/2010/main" val="4414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409200" y="1746979"/>
            <a:ext cx="8325600" cy="1446520"/>
          </a:xfrm>
          <a:prstGeom prst="rect">
            <a:avLst/>
          </a:prstGeom>
          <a:noFill/>
          <a:ln>
            <a:noFill/>
          </a:ln>
        </p:spPr>
        <p:txBody>
          <a:bodyPr spcFirstLastPara="1" wrap="square" lIns="91425" tIns="91425" rIns="91425" bIns="91425" anchor="t" anchorCtr="0">
            <a:spAutoFit/>
          </a:bodyPr>
          <a:lstStyle/>
          <a:p>
            <a:pPr algn="ctr"/>
            <a:r>
              <a:rPr lang="en" sz="4100" b="1">
                <a:solidFill>
                  <a:schemeClr val="dk1"/>
                </a:solidFill>
                <a:latin typeface="Arial Black"/>
                <a:ea typeface="Anton"/>
                <a:cs typeface="Anton"/>
                <a:sym typeface="Anton"/>
              </a:rPr>
              <a:t>It’s time to hear </a:t>
            </a:r>
          </a:p>
          <a:p>
            <a:pPr algn="ctr"/>
            <a:r>
              <a:rPr lang="en" sz="4100" b="1">
                <a:solidFill>
                  <a:schemeClr val="dk1"/>
                </a:solidFill>
                <a:latin typeface="Arial Black"/>
                <a:ea typeface="Anton"/>
                <a:cs typeface="Anton"/>
                <a:sym typeface="Anton"/>
              </a:rPr>
              <a:t>from you. </a:t>
            </a:r>
            <a:endParaRPr sz="4100" b="1">
              <a:solidFill>
                <a:schemeClr val="dk1"/>
              </a:solidFill>
              <a:latin typeface="Arial Black"/>
              <a:ea typeface="Anton"/>
              <a:cs typeface="Anton"/>
            </a:endParaRPr>
          </a:p>
        </p:txBody>
      </p:sp>
    </p:spTree>
    <p:extLst>
      <p:ext uri="{BB962C8B-B14F-4D97-AF65-F5344CB8AC3E}">
        <p14:creationId xmlns:p14="http://schemas.microsoft.com/office/powerpoint/2010/main" val="235989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20"/>
          <p:cNvSpPr txBox="1"/>
          <p:nvPr/>
        </p:nvSpPr>
        <p:spPr>
          <a:xfrm>
            <a:off x="2160991" y="1807411"/>
            <a:ext cx="4816401" cy="1477297"/>
          </a:xfrm>
          <a:prstGeom prst="rect">
            <a:avLst/>
          </a:prstGeom>
          <a:noFill/>
          <a:ln>
            <a:noFill/>
          </a:ln>
        </p:spPr>
        <p:txBody>
          <a:bodyPr spcFirstLastPara="1" wrap="square" lIns="91425" tIns="91425" rIns="91425" bIns="91425" anchor="ctr" anchorCtr="0">
            <a:spAutoFit/>
          </a:bodyPr>
          <a:lstStyle/>
          <a:p>
            <a:pPr algn="ctr"/>
            <a:r>
              <a:rPr lang="en-US" sz="2800" b="1">
                <a:solidFill>
                  <a:srgbClr val="FFFFFF"/>
                </a:solidFill>
                <a:ea typeface="Anton"/>
                <a:sym typeface="Anton"/>
              </a:rPr>
              <a:t>MBC Hearing #2 </a:t>
            </a:r>
            <a:endParaRPr lang="en-US" b="1">
              <a:solidFill>
                <a:srgbClr val="FFFFFF"/>
              </a:solidFill>
            </a:endParaRPr>
          </a:p>
          <a:p>
            <a:pPr algn="ctr"/>
            <a:r>
              <a:rPr lang="en-US" sz="2800" b="1">
                <a:solidFill>
                  <a:srgbClr val="FFFFFF"/>
                </a:solidFill>
                <a:ea typeface="Anton"/>
                <a:sym typeface="Anton"/>
              </a:rPr>
              <a:t>  Improving Beach Access for People with Disabilities </a:t>
            </a:r>
            <a:endParaRPr lang="en-US" b="1">
              <a:solidFill>
                <a:srgbClr val="FFFFFF"/>
              </a:solidFill>
            </a:endParaRPr>
          </a:p>
        </p:txBody>
      </p:sp>
      <p:sp>
        <p:nvSpPr>
          <p:cNvPr id="103" name="Google Shape;103;p20"/>
          <p:cNvSpPr txBox="1"/>
          <p:nvPr/>
        </p:nvSpPr>
        <p:spPr>
          <a:xfrm>
            <a:off x="3339717" y="3285043"/>
            <a:ext cx="2464800" cy="461635"/>
          </a:xfrm>
          <a:prstGeom prst="rect">
            <a:avLst/>
          </a:prstGeom>
          <a:noFill/>
          <a:ln>
            <a:noFill/>
          </a:ln>
        </p:spPr>
        <p:txBody>
          <a:bodyPr spcFirstLastPara="1" wrap="square" lIns="91425" tIns="91425" rIns="91425" bIns="91425" anchor="t" anchorCtr="0">
            <a:spAutoFit/>
          </a:bodyPr>
          <a:lstStyle/>
          <a:p>
            <a:pPr algn="ctr"/>
            <a:r>
              <a:rPr lang="en" sz="1800" b="1">
                <a:solidFill>
                  <a:schemeClr val="bg2">
                    <a:lumMod val="90000"/>
                    <a:lumOff val="10000"/>
                  </a:schemeClr>
                </a:solidFill>
                <a:ea typeface="Bebas Neue"/>
                <a:cs typeface="Bebas Neue"/>
                <a:sym typeface="Bebas Neue"/>
              </a:rPr>
              <a:t>November 30, 2021</a:t>
            </a:r>
            <a:endParaRPr sz="1800" b="1">
              <a:solidFill>
                <a:schemeClr val="bg2">
                  <a:lumMod val="90000"/>
                  <a:lumOff val="10000"/>
                </a:schemeClr>
              </a:solidFill>
              <a:ea typeface="Bebas Neue"/>
              <a:cs typeface="Bebas Neue"/>
              <a:sym typeface="Bebas Neue"/>
            </a:endParaRPr>
          </a:p>
        </p:txBody>
      </p:sp>
      <p:cxnSp>
        <p:nvCxnSpPr>
          <p:cNvPr id="104" name="Google Shape;104;p20"/>
          <p:cNvCxnSpPr/>
          <p:nvPr/>
        </p:nvCxnSpPr>
        <p:spPr>
          <a:xfrm>
            <a:off x="3221789" y="3312784"/>
            <a:ext cx="2698800" cy="0"/>
          </a:xfrm>
          <a:prstGeom prst="straightConnector1">
            <a:avLst/>
          </a:prstGeom>
          <a:noFill/>
          <a:ln w="9525" cap="flat" cmpd="sng">
            <a:solidFill>
              <a:srgbClr val="D9D9D9"/>
            </a:solidFill>
            <a:prstDash val="solid"/>
            <a:round/>
            <a:headEnd type="none" w="med" len="med"/>
            <a:tailEnd type="none" w="med" len="med"/>
          </a:ln>
        </p:spPr>
      </p:cxnSp>
    </p:spTree>
    <p:extLst>
      <p:ext uri="{BB962C8B-B14F-4D97-AF65-F5344CB8AC3E}">
        <p14:creationId xmlns:p14="http://schemas.microsoft.com/office/powerpoint/2010/main" val="373450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134475"/>
            <a:ext cx="45720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latin typeface="Arial Black"/>
                <a:ea typeface="Anton"/>
                <a:cs typeface="Anton"/>
                <a:sym typeface="Anton"/>
              </a:rPr>
              <a:t>Colonel (Retired) </a:t>
            </a:r>
            <a:br>
              <a:rPr lang="en" sz="3200">
                <a:latin typeface="Arial Black"/>
                <a:ea typeface="Anton"/>
                <a:cs typeface="Anton"/>
              </a:rPr>
            </a:br>
            <a:r>
              <a:rPr lang="en" sz="3200">
                <a:latin typeface="Arial Black"/>
                <a:ea typeface="Anton"/>
                <a:cs typeface="Anton"/>
                <a:sym typeface="Anton"/>
              </a:rPr>
              <a:t>Andrea Gayle-Bennett</a:t>
            </a:r>
            <a:endParaRPr lang="en-US" sz="3200">
              <a:latin typeface="Arial Black"/>
              <a:ea typeface="Anton"/>
              <a:cs typeface="Anton"/>
            </a:endParaRPr>
          </a:p>
        </p:txBody>
      </p:sp>
      <p:sp>
        <p:nvSpPr>
          <p:cNvPr id="112" name="Google Shape;112;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indent="0" algn="ctr">
              <a:spcAft>
                <a:spcPts val="1200"/>
              </a:spcAft>
              <a:buNone/>
            </a:pPr>
            <a:r>
              <a:rPr lang="en"/>
              <a:t>“Disabilities can make it hard to access areas that do not have ramps, accessible walkways and bathrooms. Accessibility to the beach is limited to those with physical disabilities. This turns them into spectators instead of participants.”</a:t>
            </a:r>
            <a:endParaRPr/>
          </a:p>
        </p:txBody>
      </p:sp>
      <p:sp>
        <p:nvSpPr>
          <p:cNvPr id="2" name="Rectangle 1">
            <a:extLst>
              <a:ext uri="{FF2B5EF4-FFF2-40B4-BE49-F238E27FC236}">
                <a16:creationId xmlns:a16="http://schemas.microsoft.com/office/drawing/2014/main" id="{11F3D632-358C-374F-9880-40D808157CB6}"/>
              </a:ext>
            </a:extLst>
          </p:cNvPr>
          <p:cNvSpPr/>
          <p:nvPr/>
        </p:nvSpPr>
        <p:spPr>
          <a:xfrm>
            <a:off x="921685" y="4621873"/>
            <a:ext cx="2728631" cy="523220"/>
          </a:xfrm>
          <a:prstGeom prst="rect">
            <a:avLst/>
          </a:prstGeom>
        </p:spPr>
        <p:txBody>
          <a:bodyPr wrap="none" lIns="91440" tIns="45720" rIns="91440" bIns="45720" anchor="t">
            <a:spAutoFit/>
          </a:bodyPr>
          <a:lstStyle/>
          <a:p>
            <a:pPr algn="ctr"/>
            <a:r>
              <a:rPr lang="en-US" b="1">
                <a:solidFill>
                  <a:srgbClr val="EFEFEF"/>
                </a:solidFill>
                <a:ea typeface="Bebas Neue"/>
                <a:cs typeface="Bebas Neue"/>
                <a:sym typeface="Bebas Neue"/>
              </a:rPr>
              <a:t>Disabled American Veterans </a:t>
            </a:r>
          </a:p>
          <a:p>
            <a:pPr lvl="0" algn="ctr"/>
            <a:r>
              <a:rPr lang="en-US" b="1">
                <a:solidFill>
                  <a:srgbClr val="EFEFEF"/>
                </a:solidFill>
                <a:ea typeface="Bebas Neue"/>
                <a:cs typeface="Bebas Neue"/>
                <a:sym typeface="Bebas Neue"/>
              </a:rPr>
              <a:t>Department of Massachusetts</a:t>
            </a:r>
            <a:endParaRPr lang="en-US" b="1">
              <a:solidFill>
                <a:srgbClr val="EFEFEF"/>
              </a:solidFill>
              <a:ea typeface="Bebas Neue"/>
              <a:cs typeface="Bebas Neue"/>
            </a:endParaRPr>
          </a:p>
        </p:txBody>
      </p:sp>
      <p:pic>
        <p:nvPicPr>
          <p:cNvPr id="4" name="Picture 3" descr="A person wearing a hat&#10;&#10;Description automatically generated with low confidence">
            <a:extLst>
              <a:ext uri="{FF2B5EF4-FFF2-40B4-BE49-F238E27FC236}">
                <a16:creationId xmlns:a16="http://schemas.microsoft.com/office/drawing/2014/main" id="{0465FDC3-A5A5-E847-B386-0E8473DC9B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936" y="1551894"/>
            <a:ext cx="3062127" cy="30699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1" y="171975"/>
            <a:ext cx="8515308" cy="1059534"/>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ea typeface="Anton"/>
                <a:cs typeface="Anton"/>
                <a:sym typeface="Anton"/>
              </a:rPr>
              <a:t>Following the second hearing, the Metropolitan Beaches Commission and Save the Harbor/Save the Bay:</a:t>
            </a:r>
            <a:br>
              <a:rPr lang="en" b="1">
                <a:ea typeface="Anton"/>
                <a:cs typeface="Anton"/>
              </a:rPr>
            </a:br>
            <a:endParaRPr lang="en-US" b="1">
              <a:ea typeface="Anton"/>
              <a:cs typeface="Anton"/>
            </a:endParaRPr>
          </a:p>
        </p:txBody>
      </p:sp>
      <p:sp>
        <p:nvSpPr>
          <p:cNvPr id="86" name="Google Shape;86;p18"/>
          <p:cNvSpPr txBox="1"/>
          <p:nvPr/>
        </p:nvSpPr>
        <p:spPr>
          <a:xfrm>
            <a:off x="311700" y="1543300"/>
            <a:ext cx="8520600" cy="3231624"/>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Anton"/>
              <a:buChar char="●"/>
            </a:pPr>
            <a:r>
              <a:rPr lang="en-US" sz="1800">
                <a:solidFill>
                  <a:schemeClr val="bg1">
                    <a:lumMod val="90000"/>
                    <a:lumOff val="10000"/>
                  </a:schemeClr>
                </a:solidFill>
                <a:ea typeface="Anton"/>
                <a:cs typeface="Anton"/>
                <a:sym typeface="Anton"/>
              </a:rPr>
              <a:t>Purchased “Mobility Mats” and beach wheelchairs, so that people with physical disabilities can have access to the beach and the water.</a:t>
            </a:r>
            <a:endParaRPr lang="en-US" sz="1800">
              <a:solidFill>
                <a:schemeClr val="bg1">
                  <a:lumMod val="90000"/>
                  <a:lumOff val="10000"/>
                </a:schemeClr>
              </a:solidFill>
              <a:ea typeface="Anton"/>
              <a:cs typeface="Anton"/>
            </a:endParaRPr>
          </a:p>
          <a:p>
            <a:pPr marL="457200" lvl="0" indent="-342900" algn="l" rtl="0">
              <a:spcBef>
                <a:spcPts val="0"/>
              </a:spcBef>
              <a:spcAft>
                <a:spcPts val="0"/>
              </a:spcAft>
              <a:buClr>
                <a:schemeClr val="dk1"/>
              </a:buClr>
              <a:buSzPts val="1800"/>
              <a:buFont typeface="Anton"/>
              <a:buChar char="●"/>
            </a:pPr>
            <a:endParaRPr lang="en-US" sz="1800">
              <a:solidFill>
                <a:schemeClr val="bg1">
                  <a:lumMod val="90000"/>
                  <a:lumOff val="10000"/>
                </a:schemeClr>
              </a:solidFill>
              <a:ea typeface="Anton"/>
              <a:cs typeface="Anton"/>
            </a:endParaRPr>
          </a:p>
          <a:p>
            <a:pPr marL="457200" lvl="0" indent="-342900" algn="l" rtl="0">
              <a:spcBef>
                <a:spcPts val="0"/>
              </a:spcBef>
              <a:spcAft>
                <a:spcPts val="0"/>
              </a:spcAft>
              <a:buClr>
                <a:schemeClr val="dk1"/>
              </a:buClr>
              <a:buSzPts val="1800"/>
              <a:buFont typeface="Anton"/>
              <a:buChar char="●"/>
            </a:pPr>
            <a:r>
              <a:rPr lang="en-US" sz="1800">
                <a:solidFill>
                  <a:schemeClr val="bg1">
                    <a:lumMod val="90000"/>
                    <a:lumOff val="10000"/>
                  </a:schemeClr>
                </a:solidFill>
                <a:ea typeface="Anton"/>
                <a:cs typeface="Anton"/>
                <a:sym typeface="Anton"/>
              </a:rPr>
              <a:t>Worked with the Department of Conservation &amp; Recreation to secure funds to repair and maintain ramps, stairways and paths on our region’s public beaches, which in many instances present obstacles to access for people with disabilities, older adults and parents with strollers.</a:t>
            </a:r>
            <a:endParaRPr lang="en-US" sz="1800">
              <a:solidFill>
                <a:schemeClr val="bg1">
                  <a:lumMod val="90000"/>
                  <a:lumOff val="10000"/>
                </a:schemeClr>
              </a:solidFill>
              <a:ea typeface="Anton"/>
              <a:cs typeface="Anton"/>
            </a:endParaRPr>
          </a:p>
          <a:p>
            <a:pPr marL="457200" lvl="0" indent="-342900" algn="l" rtl="0">
              <a:spcBef>
                <a:spcPts val="0"/>
              </a:spcBef>
              <a:spcAft>
                <a:spcPts val="0"/>
              </a:spcAft>
              <a:buClr>
                <a:schemeClr val="dk1"/>
              </a:buClr>
              <a:buSzPts val="1800"/>
              <a:buFont typeface="Anton"/>
              <a:buChar char="●"/>
            </a:pPr>
            <a:endParaRPr lang="en-US" sz="1800">
              <a:solidFill>
                <a:schemeClr val="bg1">
                  <a:lumMod val="90000"/>
                  <a:lumOff val="10000"/>
                </a:schemeClr>
              </a:solidFill>
              <a:ea typeface="Anton"/>
              <a:cs typeface="Anton"/>
            </a:endParaRPr>
          </a:p>
          <a:p>
            <a:pPr marL="457200" indent="-342900">
              <a:buClr>
                <a:schemeClr val="dk1"/>
              </a:buClr>
              <a:buSzPts val="1800"/>
              <a:buFont typeface="Anton"/>
              <a:buChar char="●"/>
            </a:pPr>
            <a:r>
              <a:rPr lang="en-US" sz="1800">
                <a:solidFill>
                  <a:schemeClr val="bg1">
                    <a:lumMod val="90000"/>
                    <a:lumOff val="10000"/>
                  </a:schemeClr>
                </a:solidFill>
                <a:ea typeface="Anton"/>
                <a:cs typeface="Anton"/>
                <a:sym typeface="Anton"/>
              </a:rPr>
              <a:t>Hosted beach clean-ups in the region’s waterfront neighborhoods and beachfront communities, to help DCR remove truckloads of sand, stones, trash, weeds and debris from rails, trails and paths.</a:t>
            </a:r>
            <a:endParaRPr lang="en-US" sz="1800">
              <a:solidFill>
                <a:schemeClr val="bg1">
                  <a:lumMod val="90000"/>
                  <a:lumOff val="10000"/>
                </a:schemeClr>
              </a:solidFill>
              <a:ea typeface="Anton"/>
              <a:cs typeface="Anton"/>
            </a:endParaRPr>
          </a:p>
        </p:txBody>
      </p:sp>
    </p:spTree>
    <p:extLst>
      <p:ext uri="{BB962C8B-B14F-4D97-AF65-F5344CB8AC3E}">
        <p14:creationId xmlns:p14="http://schemas.microsoft.com/office/powerpoint/2010/main" val="60243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3" name="Picture 2" descr="A picture containing text, newspaper&#10;&#10;Description automatically generated">
            <a:extLst>
              <a:ext uri="{FF2B5EF4-FFF2-40B4-BE49-F238E27FC236}">
                <a16:creationId xmlns:a16="http://schemas.microsoft.com/office/drawing/2014/main" id="{B7B010D9-7A65-954D-9C24-754CE12CF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743" y="404287"/>
            <a:ext cx="3337075" cy="4334925"/>
          </a:xfrm>
          <a:prstGeom prst="rect">
            <a:avLst/>
          </a:prstGeom>
        </p:spPr>
      </p:pic>
      <p:pic>
        <p:nvPicPr>
          <p:cNvPr id="5" name="Picture 4" descr="A picture containing text, newspaper, screenshot&#10;&#10;Description automatically generated">
            <a:extLst>
              <a:ext uri="{FF2B5EF4-FFF2-40B4-BE49-F238E27FC236}">
                <a16:creationId xmlns:a16="http://schemas.microsoft.com/office/drawing/2014/main" id="{4CA6B61A-0BE2-464A-9AA8-007F94B6E9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04287"/>
            <a:ext cx="3362451" cy="43349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409200" y="1218659"/>
            <a:ext cx="8325600" cy="2077462"/>
          </a:xfrm>
          <a:prstGeom prst="rect">
            <a:avLst/>
          </a:prstGeom>
          <a:noFill/>
          <a:ln>
            <a:noFill/>
          </a:ln>
        </p:spPr>
        <p:txBody>
          <a:bodyPr spcFirstLastPara="1" wrap="square" lIns="91425" tIns="91425" rIns="91425" bIns="91425" anchor="t" anchorCtr="0">
            <a:spAutoFit/>
          </a:bodyPr>
          <a:lstStyle/>
          <a:p>
            <a:pPr algn="ctr"/>
            <a:endParaRPr lang="en" sz="4100" b="1">
              <a:solidFill>
                <a:schemeClr val="dk1"/>
              </a:solidFill>
              <a:latin typeface="Arial Black"/>
              <a:ea typeface="Anton"/>
              <a:cs typeface="Anton"/>
            </a:endParaRPr>
          </a:p>
          <a:p>
            <a:pPr algn="ctr"/>
            <a:r>
              <a:rPr lang="en" sz="4100" b="1">
                <a:solidFill>
                  <a:schemeClr val="dk1"/>
                </a:solidFill>
                <a:latin typeface="Arial Black"/>
                <a:ea typeface="Anton"/>
                <a:cs typeface="Anton"/>
                <a:sym typeface="Anton"/>
              </a:rPr>
              <a:t>It’s time to hear </a:t>
            </a:r>
          </a:p>
          <a:p>
            <a:pPr algn="ctr"/>
            <a:r>
              <a:rPr lang="en" sz="4100" b="1">
                <a:solidFill>
                  <a:schemeClr val="dk1"/>
                </a:solidFill>
                <a:latin typeface="Arial Black"/>
                <a:ea typeface="Anton"/>
                <a:cs typeface="Anton"/>
                <a:sym typeface="Anton"/>
              </a:rPr>
              <a:t>from you. </a:t>
            </a:r>
            <a:endParaRPr sz="4100" b="1">
              <a:solidFill>
                <a:schemeClr val="dk1"/>
              </a:solidFill>
              <a:latin typeface="Arial Black"/>
              <a:ea typeface="Anton"/>
              <a:cs typeface="Anton"/>
            </a:endParaRPr>
          </a:p>
        </p:txBody>
      </p:sp>
    </p:spTree>
    <p:extLst>
      <p:ext uri="{BB962C8B-B14F-4D97-AF65-F5344CB8AC3E}">
        <p14:creationId xmlns:p14="http://schemas.microsoft.com/office/powerpoint/2010/main" val="286830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479649" y="1092381"/>
            <a:ext cx="8180100" cy="2769959"/>
          </a:xfrm>
          <a:prstGeom prst="rect">
            <a:avLst/>
          </a:prstGeom>
          <a:noFill/>
          <a:ln>
            <a:noFill/>
          </a:ln>
        </p:spPr>
        <p:txBody>
          <a:bodyPr spcFirstLastPara="1" wrap="square" lIns="91425" tIns="91425" rIns="91425" bIns="91425" anchor="ctr" anchorCtr="0">
            <a:spAutoFit/>
          </a:bodyPr>
          <a:lstStyle/>
          <a:p>
            <a:pPr algn="ctr"/>
            <a:r>
              <a:rPr lang="en-US" sz="2800" b="1">
                <a:solidFill>
                  <a:schemeClr val="dk1"/>
                </a:solidFill>
                <a:ea typeface="Anton"/>
                <a:sym typeface="Anton"/>
              </a:rPr>
              <a:t>After releasing reports in 2008 and 2014 on maintenance and infrastructure improvements on our region’s public beaches, the Commission began to examine all aspects of its work through a lens of racial justice and equity. </a:t>
            </a:r>
            <a:endParaRPr lang="en" sz="2800">
              <a:solidFill>
                <a:schemeClr val="dk1"/>
              </a:solidFill>
              <a:ea typeface="Anton"/>
              <a:sym typeface="Anton"/>
            </a:endParaRPr>
          </a:p>
        </p:txBody>
      </p:sp>
    </p:spTree>
    <p:extLst>
      <p:ext uri="{BB962C8B-B14F-4D97-AF65-F5344CB8AC3E}">
        <p14:creationId xmlns:p14="http://schemas.microsoft.com/office/powerpoint/2010/main" val="400001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23"/>
          <p:cNvSpPr txBox="1"/>
          <p:nvPr/>
        </p:nvSpPr>
        <p:spPr>
          <a:xfrm>
            <a:off x="1930913" y="1831392"/>
            <a:ext cx="5281925" cy="14772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solidFill>
                  <a:schemeClr val="dk1"/>
                </a:solidFill>
                <a:ea typeface="Anton"/>
                <a:cs typeface="Anton"/>
                <a:sym typeface="Anton"/>
              </a:rPr>
              <a:t>MBC Hearing #3</a:t>
            </a:r>
            <a:br>
              <a:rPr lang="en" sz="2800" b="1">
                <a:ea typeface="Anton"/>
                <a:cs typeface="Anton"/>
              </a:rPr>
            </a:br>
            <a:r>
              <a:rPr lang="en" sz="2800" b="1">
                <a:solidFill>
                  <a:schemeClr val="dk1"/>
                </a:solidFill>
                <a:ea typeface="Anton"/>
                <a:cs typeface="Anton"/>
                <a:sym typeface="Anton"/>
              </a:rPr>
              <a:t> Overcoming Language Barriers to Beach Access</a:t>
            </a:r>
            <a:endParaRPr lang="en" sz="2800" b="1">
              <a:solidFill>
                <a:schemeClr val="dk1"/>
              </a:solidFill>
              <a:ea typeface="Anton"/>
              <a:cs typeface="Anton"/>
            </a:endParaRPr>
          </a:p>
        </p:txBody>
      </p:sp>
      <p:sp>
        <p:nvSpPr>
          <p:cNvPr id="125" name="Google Shape;125;p23"/>
          <p:cNvSpPr txBox="1"/>
          <p:nvPr/>
        </p:nvSpPr>
        <p:spPr>
          <a:xfrm>
            <a:off x="3342691" y="3333059"/>
            <a:ext cx="24648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373737"/>
                </a:solidFill>
                <a:ea typeface="Bebas Neue"/>
                <a:cs typeface="Bebas Neue"/>
                <a:sym typeface="Bebas Neue"/>
              </a:rPr>
              <a:t>February 9, 2022</a:t>
            </a:r>
            <a:endParaRPr lang="en-US" sz="1800" b="1">
              <a:solidFill>
                <a:srgbClr val="373737"/>
              </a:solidFill>
              <a:ea typeface="Bebas Neue"/>
              <a:cs typeface="Bebas Neue"/>
            </a:endParaRPr>
          </a:p>
        </p:txBody>
      </p:sp>
      <p:cxnSp>
        <p:nvCxnSpPr>
          <p:cNvPr id="126" name="Google Shape;126;p23"/>
          <p:cNvCxnSpPr/>
          <p:nvPr/>
        </p:nvCxnSpPr>
        <p:spPr>
          <a:xfrm>
            <a:off x="3220400" y="3308475"/>
            <a:ext cx="2698800" cy="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65500" y="-172150"/>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ea typeface="Anton"/>
                <a:cs typeface="Anton"/>
                <a:sym typeface="Anton"/>
              </a:rPr>
              <a:t>Julia Mejia</a:t>
            </a:r>
            <a:endParaRPr lang="en-US" b="1">
              <a:ea typeface="Anton"/>
              <a:cs typeface="Anton"/>
            </a:endParaRPr>
          </a:p>
        </p:txBody>
      </p:sp>
      <p:sp>
        <p:nvSpPr>
          <p:cNvPr id="133" name="Google Shape;133;p24"/>
          <p:cNvSpPr txBox="1">
            <a:spLocks noGrp="1"/>
          </p:cNvSpPr>
          <p:nvPr>
            <p:ph type="subTitle" idx="1"/>
          </p:nvPr>
        </p:nvSpPr>
        <p:spPr>
          <a:xfrm>
            <a:off x="362208" y="4327075"/>
            <a:ext cx="4045200" cy="55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FEFEF"/>
                </a:solidFill>
                <a:ea typeface="Bebas Neue"/>
                <a:cs typeface="Bebas Neue"/>
                <a:sym typeface="Bebas Neue"/>
              </a:rPr>
              <a:t>Boston City Councilor-at-Large</a:t>
            </a:r>
            <a:endParaRPr lang="en-US" sz="1800" b="1">
              <a:solidFill>
                <a:srgbClr val="EFEFEF"/>
              </a:solidFill>
              <a:ea typeface="Bebas Neue"/>
              <a:cs typeface="Bebas Neue"/>
            </a:endParaRPr>
          </a:p>
        </p:txBody>
      </p:sp>
      <p:sp>
        <p:nvSpPr>
          <p:cNvPr id="134" name="Google Shape;134;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indent="0" algn="ctr">
              <a:buNone/>
            </a:pPr>
            <a:r>
              <a:rPr lang="en"/>
              <a:t>“When I look at the signs on our public beaches, everything is still very much in English. </a:t>
            </a:r>
            <a:br>
              <a:rPr lang="en"/>
            </a:br>
            <a:r>
              <a:rPr lang="en"/>
              <a:t>If we are serious about creating spaces where people are seen and reflected, then translation and information justice has to be a part of that conversation.”</a:t>
            </a:r>
            <a:endParaRPr sz="2500"/>
          </a:p>
        </p:txBody>
      </p:sp>
      <p:pic>
        <p:nvPicPr>
          <p:cNvPr id="2" name="Picture 3">
            <a:extLst>
              <a:ext uri="{FF2B5EF4-FFF2-40B4-BE49-F238E27FC236}">
                <a16:creationId xmlns:a16="http://schemas.microsoft.com/office/drawing/2014/main" id="{61B8C621-EDDB-158A-72D1-048347F8F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881" y="1285418"/>
            <a:ext cx="2603021" cy="30131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4" name="Google Shape;342;p58">
            <a:extLst>
              <a:ext uri="{FF2B5EF4-FFF2-40B4-BE49-F238E27FC236}">
                <a16:creationId xmlns:a16="http://schemas.microsoft.com/office/drawing/2014/main" id="{4CD91F2D-DC08-DA49-8BEA-2FBED85B6A6F}"/>
              </a:ext>
            </a:extLst>
          </p:cNvPr>
          <p:cNvSpPr txBox="1"/>
          <p:nvPr/>
        </p:nvSpPr>
        <p:spPr>
          <a:xfrm>
            <a:off x="330150" y="227325"/>
            <a:ext cx="84837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solidFill>
                <a:srgbClr val="05808D"/>
              </a:solidFill>
              <a:latin typeface="Oswald"/>
              <a:ea typeface="Oswald"/>
              <a:cs typeface="Oswald"/>
              <a:sym typeface="Oswald"/>
            </a:endParaRPr>
          </a:p>
        </p:txBody>
      </p:sp>
      <p:sp>
        <p:nvSpPr>
          <p:cNvPr id="23" name="Google Shape;85;p18">
            <a:extLst>
              <a:ext uri="{FF2B5EF4-FFF2-40B4-BE49-F238E27FC236}">
                <a16:creationId xmlns:a16="http://schemas.microsoft.com/office/drawing/2014/main" id="{BEB79E46-9E39-8541-802D-A93F318C0329}"/>
              </a:ext>
            </a:extLst>
          </p:cNvPr>
          <p:cNvSpPr txBox="1">
            <a:spLocks noGrp="1"/>
          </p:cNvSpPr>
          <p:nvPr>
            <p:ph type="title"/>
          </p:nvPr>
        </p:nvSpPr>
        <p:spPr>
          <a:xfrm>
            <a:off x="274658" y="97892"/>
            <a:ext cx="8593117" cy="1585388"/>
          </a:xfrm>
          <a:prstGeom prst="rect">
            <a:avLst/>
          </a:prstGeom>
        </p:spPr>
        <p:txBody>
          <a:bodyPr spcFirstLastPara="1" wrap="square" lIns="91425" tIns="91425" rIns="91425" bIns="91425" anchor="t" anchorCtr="0">
            <a:normAutofit fontScale="90000"/>
          </a:bodyPr>
          <a:lstStyle/>
          <a:p>
            <a:pPr algn="ctr"/>
            <a:r>
              <a:rPr lang="en" sz="2400" b="1">
                <a:ea typeface="Anton"/>
                <a:cs typeface="Anton"/>
                <a:sym typeface="Anton"/>
              </a:rPr>
              <a:t>In the winter of 2022, Save the Harbor conducted a comprehensive survey of signage on the region’s public beaches in Nahant, Lynn, Revere, Winthrop, East Boston, South Boston, Dorchester, Quincy and Hull. </a:t>
            </a:r>
            <a:endParaRPr lang="en" b="1">
              <a:ea typeface="Anton"/>
              <a:cs typeface="Anton"/>
            </a:endParaRPr>
          </a:p>
        </p:txBody>
      </p:sp>
      <p:pic>
        <p:nvPicPr>
          <p:cNvPr id="24" name="Picture 23" descr="A picture containing text, outdoor, sign&#10;&#10;Description automatically generated">
            <a:extLst>
              <a:ext uri="{FF2B5EF4-FFF2-40B4-BE49-F238E27FC236}">
                <a16:creationId xmlns:a16="http://schemas.microsoft.com/office/drawing/2014/main" id="{B25CDD03-4FA7-C743-9413-61B0CA11E8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137" y="1635732"/>
            <a:ext cx="6943726" cy="3375140"/>
          </a:xfrm>
          <a:prstGeom prst="rect">
            <a:avLst/>
          </a:prstGeom>
        </p:spPr>
      </p:pic>
    </p:spTree>
    <p:extLst>
      <p:ext uri="{BB962C8B-B14F-4D97-AF65-F5344CB8AC3E}">
        <p14:creationId xmlns:p14="http://schemas.microsoft.com/office/powerpoint/2010/main" val="4212878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4" name="Google Shape;342;p58">
            <a:extLst>
              <a:ext uri="{FF2B5EF4-FFF2-40B4-BE49-F238E27FC236}">
                <a16:creationId xmlns:a16="http://schemas.microsoft.com/office/drawing/2014/main" id="{4CD91F2D-DC08-DA49-8BEA-2FBED85B6A6F}"/>
              </a:ext>
            </a:extLst>
          </p:cNvPr>
          <p:cNvSpPr txBox="1"/>
          <p:nvPr/>
        </p:nvSpPr>
        <p:spPr>
          <a:xfrm>
            <a:off x="330150" y="227325"/>
            <a:ext cx="84837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a:solidFill>
                <a:srgbClr val="05808D"/>
              </a:solidFill>
              <a:latin typeface="Oswald"/>
              <a:ea typeface="Oswald"/>
              <a:cs typeface="Oswald"/>
              <a:sym typeface="Oswald"/>
            </a:endParaRPr>
          </a:p>
        </p:txBody>
      </p:sp>
      <p:pic>
        <p:nvPicPr>
          <p:cNvPr id="15" name="Google Shape;343;p58">
            <a:extLst>
              <a:ext uri="{FF2B5EF4-FFF2-40B4-BE49-F238E27FC236}">
                <a16:creationId xmlns:a16="http://schemas.microsoft.com/office/drawing/2014/main" id="{A71DFE8C-F125-5140-98E1-50F6C82579E3}"/>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42287" y="1725999"/>
            <a:ext cx="2394387" cy="3192526"/>
          </a:xfrm>
          <a:prstGeom prst="rect">
            <a:avLst/>
          </a:prstGeom>
          <a:noFill/>
          <a:ln>
            <a:noFill/>
          </a:ln>
        </p:spPr>
      </p:pic>
      <p:sp>
        <p:nvSpPr>
          <p:cNvPr id="16" name="Google Shape;344;p58">
            <a:extLst>
              <a:ext uri="{FF2B5EF4-FFF2-40B4-BE49-F238E27FC236}">
                <a16:creationId xmlns:a16="http://schemas.microsoft.com/office/drawing/2014/main" id="{1233027A-5D71-0542-B0CB-FD11C572D28E}"/>
              </a:ext>
            </a:extLst>
          </p:cNvPr>
          <p:cNvSpPr txBox="1"/>
          <p:nvPr/>
        </p:nvSpPr>
        <p:spPr>
          <a:xfrm>
            <a:off x="6503313" y="4442125"/>
            <a:ext cx="187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808D"/>
                </a:solidFill>
                <a:highlight>
                  <a:schemeClr val="lt1"/>
                </a:highlight>
                <a:latin typeface="Oswald"/>
                <a:ea typeface="Oswald"/>
                <a:cs typeface="Oswald"/>
                <a:sym typeface="Oswald"/>
              </a:rPr>
              <a:t>Nahant Beach</a:t>
            </a:r>
            <a:endParaRPr>
              <a:solidFill>
                <a:srgbClr val="05808D"/>
              </a:solidFill>
              <a:highlight>
                <a:schemeClr val="lt1"/>
              </a:highlight>
              <a:latin typeface="Oswald"/>
              <a:ea typeface="Oswald"/>
              <a:cs typeface="Oswald"/>
              <a:sym typeface="Oswald"/>
            </a:endParaRPr>
          </a:p>
        </p:txBody>
      </p:sp>
      <p:pic>
        <p:nvPicPr>
          <p:cNvPr id="17" name="Google Shape;345;p58">
            <a:extLst>
              <a:ext uri="{FF2B5EF4-FFF2-40B4-BE49-F238E27FC236}">
                <a16:creationId xmlns:a16="http://schemas.microsoft.com/office/drawing/2014/main" id="{E8C94BC8-570B-024A-A46F-2A5861817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7650" y="1698250"/>
            <a:ext cx="2480475" cy="3192525"/>
          </a:xfrm>
          <a:prstGeom prst="rect">
            <a:avLst/>
          </a:prstGeom>
          <a:noFill/>
          <a:ln>
            <a:noFill/>
          </a:ln>
        </p:spPr>
      </p:pic>
      <p:sp>
        <p:nvSpPr>
          <p:cNvPr id="18" name="Google Shape;346;p58">
            <a:extLst>
              <a:ext uri="{FF2B5EF4-FFF2-40B4-BE49-F238E27FC236}">
                <a16:creationId xmlns:a16="http://schemas.microsoft.com/office/drawing/2014/main" id="{843D8E45-5E1E-6A40-BFF9-651E9495D745}"/>
              </a:ext>
            </a:extLst>
          </p:cNvPr>
          <p:cNvSpPr txBox="1"/>
          <p:nvPr/>
        </p:nvSpPr>
        <p:spPr>
          <a:xfrm>
            <a:off x="3914400" y="4382625"/>
            <a:ext cx="187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808D"/>
                </a:solidFill>
                <a:highlight>
                  <a:schemeClr val="lt1"/>
                </a:highlight>
                <a:latin typeface="Oswald"/>
                <a:ea typeface="Oswald"/>
                <a:cs typeface="Oswald"/>
                <a:sym typeface="Oswald"/>
              </a:rPr>
              <a:t>King’s Beach</a:t>
            </a:r>
            <a:endParaRPr>
              <a:solidFill>
                <a:srgbClr val="05808D"/>
              </a:solidFill>
              <a:highlight>
                <a:schemeClr val="lt1"/>
              </a:highlight>
              <a:latin typeface="Oswald"/>
              <a:ea typeface="Oswald"/>
              <a:cs typeface="Oswald"/>
              <a:sym typeface="Oswald"/>
            </a:endParaRPr>
          </a:p>
        </p:txBody>
      </p:sp>
      <p:pic>
        <p:nvPicPr>
          <p:cNvPr id="19" name="Google Shape;347;p58">
            <a:extLst>
              <a:ext uri="{FF2B5EF4-FFF2-40B4-BE49-F238E27FC236}">
                <a16:creationId xmlns:a16="http://schemas.microsoft.com/office/drawing/2014/main" id="{921944F4-D527-E548-8FF7-EEAA6FDF7B5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3063" y="1596525"/>
            <a:ext cx="3020426" cy="1381624"/>
          </a:xfrm>
          <a:prstGeom prst="rect">
            <a:avLst/>
          </a:prstGeom>
          <a:noFill/>
          <a:ln>
            <a:noFill/>
          </a:ln>
        </p:spPr>
      </p:pic>
      <p:sp>
        <p:nvSpPr>
          <p:cNvPr id="20" name="Google Shape;348;p58">
            <a:extLst>
              <a:ext uri="{FF2B5EF4-FFF2-40B4-BE49-F238E27FC236}">
                <a16:creationId xmlns:a16="http://schemas.microsoft.com/office/drawing/2014/main" id="{0203709C-1FEF-AA4B-94D9-A35A9E04D3E3}"/>
              </a:ext>
            </a:extLst>
          </p:cNvPr>
          <p:cNvSpPr txBox="1"/>
          <p:nvPr/>
        </p:nvSpPr>
        <p:spPr>
          <a:xfrm>
            <a:off x="1933013" y="2098650"/>
            <a:ext cx="187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808D"/>
                </a:solidFill>
                <a:highlight>
                  <a:schemeClr val="lt1"/>
                </a:highlight>
                <a:latin typeface="Oswald"/>
                <a:ea typeface="Oswald"/>
                <a:cs typeface="Oswald"/>
                <a:sym typeface="Oswald"/>
              </a:rPr>
              <a:t>Carson Beach</a:t>
            </a:r>
            <a:endParaRPr>
              <a:solidFill>
                <a:srgbClr val="05808D"/>
              </a:solidFill>
              <a:highlight>
                <a:schemeClr val="lt1"/>
              </a:highlight>
              <a:latin typeface="Oswald"/>
              <a:ea typeface="Oswald"/>
              <a:cs typeface="Oswald"/>
              <a:sym typeface="Oswald"/>
            </a:endParaRPr>
          </a:p>
        </p:txBody>
      </p:sp>
      <p:pic>
        <p:nvPicPr>
          <p:cNvPr id="21" name="Google Shape;349;p58">
            <a:extLst>
              <a:ext uri="{FF2B5EF4-FFF2-40B4-BE49-F238E27FC236}">
                <a16:creationId xmlns:a16="http://schemas.microsoft.com/office/drawing/2014/main" id="{A7B0A7C8-80F7-3E46-8700-DE91B7F1A4B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3075" y="2824767"/>
            <a:ext cx="3020425" cy="2013635"/>
          </a:xfrm>
          <a:prstGeom prst="rect">
            <a:avLst/>
          </a:prstGeom>
          <a:noFill/>
          <a:ln>
            <a:noFill/>
          </a:ln>
        </p:spPr>
      </p:pic>
      <p:sp>
        <p:nvSpPr>
          <p:cNvPr id="22" name="Google Shape;350;p58">
            <a:extLst>
              <a:ext uri="{FF2B5EF4-FFF2-40B4-BE49-F238E27FC236}">
                <a16:creationId xmlns:a16="http://schemas.microsoft.com/office/drawing/2014/main" id="{AC717453-C123-664D-BEB6-03B185C0F50D}"/>
              </a:ext>
            </a:extLst>
          </p:cNvPr>
          <p:cNvSpPr txBox="1"/>
          <p:nvPr/>
        </p:nvSpPr>
        <p:spPr>
          <a:xfrm>
            <a:off x="1027125" y="4486575"/>
            <a:ext cx="187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808D"/>
                </a:solidFill>
                <a:highlight>
                  <a:schemeClr val="lt1"/>
                </a:highlight>
                <a:latin typeface="Oswald"/>
                <a:ea typeface="Oswald"/>
                <a:cs typeface="Oswald"/>
                <a:sym typeface="Oswald"/>
              </a:rPr>
              <a:t>Winthrop Beach</a:t>
            </a:r>
            <a:endParaRPr>
              <a:solidFill>
                <a:srgbClr val="05808D"/>
              </a:solidFill>
              <a:highlight>
                <a:schemeClr val="lt1"/>
              </a:highlight>
              <a:latin typeface="Oswald"/>
              <a:ea typeface="Oswald"/>
              <a:cs typeface="Oswald"/>
              <a:sym typeface="Oswald"/>
            </a:endParaRPr>
          </a:p>
        </p:txBody>
      </p:sp>
      <p:sp>
        <p:nvSpPr>
          <p:cNvPr id="23" name="Google Shape;85;p18">
            <a:extLst>
              <a:ext uri="{FF2B5EF4-FFF2-40B4-BE49-F238E27FC236}">
                <a16:creationId xmlns:a16="http://schemas.microsoft.com/office/drawing/2014/main" id="{BEB79E46-9E39-8541-802D-A93F318C0329}"/>
              </a:ext>
            </a:extLst>
          </p:cNvPr>
          <p:cNvSpPr txBox="1">
            <a:spLocks noGrp="1"/>
          </p:cNvSpPr>
          <p:nvPr>
            <p:ph type="title"/>
          </p:nvPr>
        </p:nvSpPr>
        <p:spPr>
          <a:xfrm>
            <a:off x="269367" y="309558"/>
            <a:ext cx="8603700" cy="3045888"/>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b="1">
                <a:ea typeface="Anton"/>
                <a:cs typeface="Anton"/>
                <a:sym typeface="Anton"/>
              </a:rPr>
              <a:t>Of the 250 signs we examined, just four </a:t>
            </a:r>
            <a:br>
              <a:rPr lang="en" sz="3200" b="1">
                <a:ea typeface="Anton"/>
                <a:cs typeface="Anton"/>
              </a:rPr>
            </a:br>
            <a:r>
              <a:rPr lang="en" sz="3200" b="1">
                <a:ea typeface="Anton"/>
                <a:cs typeface="Anton"/>
                <a:sym typeface="Anton"/>
              </a:rPr>
              <a:t>were in languages other than English.</a:t>
            </a:r>
            <a:br>
              <a:rPr lang="en" b="1">
                <a:ea typeface="Anton"/>
                <a:cs typeface="Anton"/>
              </a:rPr>
            </a:br>
            <a:endParaRPr lang="en-US" b="1">
              <a:ea typeface="Anton"/>
              <a:cs typeface="Anton"/>
            </a:endParaRPr>
          </a:p>
        </p:txBody>
      </p:sp>
    </p:spTree>
    <p:extLst>
      <p:ext uri="{BB962C8B-B14F-4D97-AF65-F5344CB8AC3E}">
        <p14:creationId xmlns:p14="http://schemas.microsoft.com/office/powerpoint/2010/main" val="263562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8CC1E064-E06C-664B-87C2-F96D862F4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9780" y="1756594"/>
            <a:ext cx="2531936" cy="3232223"/>
          </a:xfrm>
          <a:prstGeom prst="rect">
            <a:avLst/>
          </a:prstGeom>
        </p:spPr>
      </p:pic>
      <p:pic>
        <p:nvPicPr>
          <p:cNvPr id="5" name="Picture 4">
            <a:extLst>
              <a:ext uri="{FF2B5EF4-FFF2-40B4-BE49-F238E27FC236}">
                <a16:creationId xmlns:a16="http://schemas.microsoft.com/office/drawing/2014/main" id="{591E6689-C4FB-0847-8EFA-0DD049C03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276" y="1757104"/>
            <a:ext cx="2488804" cy="3232222"/>
          </a:xfrm>
          <a:prstGeom prst="rect">
            <a:avLst/>
          </a:prstGeom>
        </p:spPr>
      </p:pic>
      <p:sp>
        <p:nvSpPr>
          <p:cNvPr id="2" name="TextBox 1">
            <a:extLst>
              <a:ext uri="{FF2B5EF4-FFF2-40B4-BE49-F238E27FC236}">
                <a16:creationId xmlns:a16="http://schemas.microsoft.com/office/drawing/2014/main" id="{AB2AFFE4-A1FE-AA48-B767-B23D39B37076}"/>
              </a:ext>
            </a:extLst>
          </p:cNvPr>
          <p:cNvSpPr txBox="1"/>
          <p:nvPr/>
        </p:nvSpPr>
        <p:spPr>
          <a:xfrm>
            <a:off x="171450" y="192616"/>
            <a:ext cx="8801100" cy="1708160"/>
          </a:xfrm>
          <a:prstGeom prst="rect">
            <a:avLst/>
          </a:prstGeom>
          <a:noFill/>
        </p:spPr>
        <p:txBody>
          <a:bodyPr wrap="square" lIns="91440" tIns="45720" rIns="91440" bIns="45720" rtlCol="0" anchor="t">
            <a:spAutoFit/>
          </a:bodyPr>
          <a:lstStyle/>
          <a:p>
            <a:pPr algn="ctr"/>
            <a:r>
              <a:rPr lang="en-US" sz="2100" b="1">
                <a:solidFill>
                  <a:schemeClr val="tx1"/>
                </a:solidFill>
              </a:rPr>
              <a:t>At the hearing, Acting DCR Commissioner Stephanie Cooper made a public commitment to implement multi-lingual signage using QR codes at all DCR’s beaches and parks and provide translation on their website. </a:t>
            </a:r>
            <a:r>
              <a:rPr lang="en-US" sz="2100" b="1">
                <a:solidFill>
                  <a:schemeClr val="bg1"/>
                </a:solidFill>
              </a:rPr>
              <a:t>That process is underway.</a:t>
            </a:r>
          </a:p>
          <a:p>
            <a:pPr algn="ctr"/>
            <a:endParaRPr lang="en-US" sz="2100" b="1">
              <a:solidFill>
                <a:schemeClr val="tx1"/>
              </a:solidFill>
            </a:endParaRPr>
          </a:p>
        </p:txBody>
      </p:sp>
      <p:pic>
        <p:nvPicPr>
          <p:cNvPr id="6" name="Picture 5">
            <a:extLst>
              <a:ext uri="{FF2B5EF4-FFF2-40B4-BE49-F238E27FC236}">
                <a16:creationId xmlns:a16="http://schemas.microsoft.com/office/drawing/2014/main" id="{60B0BB94-3D9D-9F42-BDB9-3B8A603A7C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3028" y="1757104"/>
            <a:ext cx="2488804" cy="32322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extBox 1">
            <a:extLst>
              <a:ext uri="{FF2B5EF4-FFF2-40B4-BE49-F238E27FC236}">
                <a16:creationId xmlns:a16="http://schemas.microsoft.com/office/drawing/2014/main" id="{AB2AFFE4-A1FE-AA48-B767-B23D39B37076}"/>
              </a:ext>
            </a:extLst>
          </p:cNvPr>
          <p:cNvSpPr txBox="1"/>
          <p:nvPr/>
        </p:nvSpPr>
        <p:spPr>
          <a:xfrm>
            <a:off x="171450" y="494241"/>
            <a:ext cx="8801100" cy="4524315"/>
          </a:xfrm>
          <a:prstGeom prst="rect">
            <a:avLst/>
          </a:prstGeom>
          <a:noFill/>
        </p:spPr>
        <p:txBody>
          <a:bodyPr wrap="square" lIns="91440" tIns="45720" rIns="91440" bIns="45720" rtlCol="0" anchor="t">
            <a:spAutoFit/>
          </a:bodyPr>
          <a:lstStyle/>
          <a:p>
            <a:pPr algn="ctr"/>
            <a:r>
              <a:rPr lang="en-US" sz="2400" b="1">
                <a:solidFill>
                  <a:schemeClr val="tx1"/>
                </a:solidFill>
              </a:rPr>
              <a:t>We also asked the Department of Public Health to work with DCR, the MWRA and Save the Harbor/Save the Bay to improve the accuracy of their beach posting protocols, which fail to protect the public’s health.</a:t>
            </a:r>
          </a:p>
          <a:p>
            <a:endParaRPr lang="en-US" sz="2400">
              <a:solidFill>
                <a:schemeClr val="tx1"/>
              </a:solidFill>
            </a:endParaRPr>
          </a:p>
          <a:p>
            <a:pPr algn="ctr"/>
            <a:r>
              <a:rPr lang="en-US" sz="2400">
                <a:solidFill>
                  <a:schemeClr val="bg2"/>
                </a:solidFill>
              </a:rPr>
              <a:t>For example, in 2021 75% of the required posts and red flags at Constitution Beach in East Boston were wrong, which is unacceptable.</a:t>
            </a:r>
          </a:p>
          <a:p>
            <a:pPr algn="ctr"/>
            <a:endParaRPr lang="en-US" sz="2400">
              <a:solidFill>
                <a:schemeClr val="tx1"/>
              </a:solidFill>
            </a:endParaRPr>
          </a:p>
          <a:p>
            <a:pPr algn="ctr"/>
            <a:r>
              <a:rPr lang="en-US" sz="2400">
                <a:solidFill>
                  <a:schemeClr val="tx1"/>
                </a:solidFill>
              </a:rPr>
              <a:t>This problem is exacerbated by the fact that the Department’s beach water quality website is only available in English and hasn’t been updated since 2001.</a:t>
            </a:r>
          </a:p>
        </p:txBody>
      </p:sp>
    </p:spTree>
    <p:extLst>
      <p:ext uri="{BB962C8B-B14F-4D97-AF65-F5344CB8AC3E}">
        <p14:creationId xmlns:p14="http://schemas.microsoft.com/office/powerpoint/2010/main" val="1614828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extBox 1">
            <a:extLst>
              <a:ext uri="{FF2B5EF4-FFF2-40B4-BE49-F238E27FC236}">
                <a16:creationId xmlns:a16="http://schemas.microsoft.com/office/drawing/2014/main" id="{AB2AFFE4-A1FE-AA48-B767-B23D39B37076}"/>
              </a:ext>
            </a:extLst>
          </p:cNvPr>
          <p:cNvSpPr txBox="1"/>
          <p:nvPr/>
        </p:nvSpPr>
        <p:spPr>
          <a:xfrm>
            <a:off x="170392" y="678392"/>
            <a:ext cx="8801100" cy="3785652"/>
          </a:xfrm>
          <a:prstGeom prst="rect">
            <a:avLst/>
          </a:prstGeom>
          <a:noFill/>
        </p:spPr>
        <p:txBody>
          <a:bodyPr wrap="square" lIns="91440" tIns="45720" rIns="91440" bIns="45720" rtlCol="0" anchor="t">
            <a:spAutoFit/>
          </a:bodyPr>
          <a:lstStyle/>
          <a:p>
            <a:pPr algn="ctr"/>
            <a:r>
              <a:rPr lang="en-US" sz="2400" b="1">
                <a:solidFill>
                  <a:schemeClr val="tx1"/>
                </a:solidFill>
              </a:rPr>
              <a:t>Though we had a productive meeting with DPH last week, they "politely declined" our request to join us today and share their thoughts on posting and flagging accuracy or their plans and timeline to make their beach water quality website available in languages other than English.</a:t>
            </a:r>
          </a:p>
          <a:p>
            <a:pPr algn="ctr"/>
            <a:endParaRPr lang="en-US" sz="2400">
              <a:solidFill>
                <a:schemeClr val="tx1"/>
              </a:solidFill>
            </a:endParaRPr>
          </a:p>
          <a:p>
            <a:pPr algn="ctr"/>
            <a:r>
              <a:rPr lang="en-US" sz="2400">
                <a:solidFill>
                  <a:schemeClr val="bg2"/>
                </a:solidFill>
              </a:rPr>
              <a:t>Timely and accurate information about water quality, safety, and beach regulations needs to be available to everyone, including the more than 100,000 regional residents who don't speak English as their first language.</a:t>
            </a:r>
          </a:p>
        </p:txBody>
      </p:sp>
    </p:spTree>
    <p:extLst>
      <p:ext uri="{BB962C8B-B14F-4D97-AF65-F5344CB8AC3E}">
        <p14:creationId xmlns:p14="http://schemas.microsoft.com/office/powerpoint/2010/main" val="231423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ea typeface="Anton"/>
                <a:cs typeface="Anton"/>
                <a:sym typeface="Anton"/>
              </a:rPr>
              <a:t>Following the third hearing, the Metropolitan Beaches Commission and Save the Harbor/Save the Bay</a:t>
            </a:r>
            <a:br>
              <a:rPr lang="en" b="1">
                <a:ea typeface="Anton"/>
                <a:cs typeface="Anton"/>
              </a:rPr>
            </a:br>
            <a:endParaRPr lang="en-US" b="1">
              <a:ea typeface="Anton"/>
              <a:cs typeface="Anton"/>
            </a:endParaRPr>
          </a:p>
        </p:txBody>
      </p:sp>
      <p:sp>
        <p:nvSpPr>
          <p:cNvPr id="86" name="Google Shape;86;p18"/>
          <p:cNvSpPr txBox="1"/>
          <p:nvPr/>
        </p:nvSpPr>
        <p:spPr>
          <a:xfrm>
            <a:off x="311700" y="951386"/>
            <a:ext cx="8520600" cy="3808705"/>
          </a:xfrm>
          <a:prstGeom prst="rect">
            <a:avLst/>
          </a:prstGeom>
          <a:noFill/>
          <a:ln>
            <a:noFill/>
          </a:ln>
        </p:spPr>
        <p:txBody>
          <a:bodyPr spcFirstLastPara="1" wrap="square" lIns="91425" tIns="91425" rIns="91425" bIns="91425" anchor="t" anchorCtr="0">
            <a:spAutoFit/>
          </a:bodyPr>
          <a:lstStyle/>
          <a:p>
            <a:pPr marL="457200" indent="-342900">
              <a:spcAft>
                <a:spcPts val="900"/>
              </a:spcAft>
              <a:buClr>
                <a:schemeClr val="dk1"/>
              </a:buClr>
              <a:buSzPts val="1800"/>
              <a:buFont typeface="Anton"/>
              <a:buChar char="●"/>
            </a:pPr>
            <a:r>
              <a:rPr lang="en-US" sz="1800">
                <a:solidFill>
                  <a:schemeClr val="bg1">
                    <a:lumMod val="90000"/>
                    <a:lumOff val="10000"/>
                  </a:schemeClr>
                </a:solidFill>
                <a:ea typeface="Anton"/>
                <a:cs typeface="Anton"/>
                <a:sym typeface="Anton"/>
              </a:rPr>
              <a:t>Produced and distributed a report on Best Practices for multi-lingual signage, which you can find and translate on the MBC’s webpage at </a:t>
            </a:r>
            <a:r>
              <a:rPr lang="en-US" sz="1800">
                <a:solidFill>
                  <a:schemeClr val="bg1">
                    <a:lumMod val="90000"/>
                    <a:lumOff val="10000"/>
                  </a:schemeClr>
                </a:solidFill>
                <a:ea typeface="Anton"/>
                <a:cs typeface="Anton"/>
                <a:sym typeface="Anton"/>
                <a:hlinkClick r:id="rId3">
                  <a:extLst>
                    <a:ext uri="{A12FA001-AC4F-418D-AE19-62706E023703}">
                      <ahyp:hlinkClr xmlns:ahyp="http://schemas.microsoft.com/office/drawing/2018/hyperlinkcolor" val="tx"/>
                    </a:ext>
                  </a:extLst>
                </a:hlinkClick>
              </a:rPr>
              <a:t>https://www.savetheharbor.org/current-mbc</a:t>
            </a:r>
            <a:r>
              <a:rPr lang="en-US" sz="1800">
                <a:solidFill>
                  <a:schemeClr val="bg1">
                    <a:lumMod val="90000"/>
                    <a:lumOff val="10000"/>
                  </a:schemeClr>
                </a:solidFill>
                <a:ea typeface="Anton"/>
                <a:cs typeface="Anton"/>
                <a:sym typeface="Anton"/>
              </a:rPr>
              <a:t> </a:t>
            </a:r>
          </a:p>
          <a:p>
            <a:pPr marL="457200" indent="-342900">
              <a:spcAft>
                <a:spcPts val="900"/>
              </a:spcAft>
              <a:buClr>
                <a:schemeClr val="dk1"/>
              </a:buClr>
              <a:buSzPts val="1800"/>
              <a:buFont typeface="Anton"/>
              <a:buChar char="●"/>
            </a:pPr>
            <a:r>
              <a:rPr lang="en-US" sz="1800">
                <a:solidFill>
                  <a:schemeClr val="bg1">
                    <a:lumMod val="90000"/>
                    <a:lumOff val="10000"/>
                  </a:schemeClr>
                </a:solidFill>
                <a:ea typeface="Anton"/>
                <a:cs typeface="Anton"/>
                <a:sym typeface="Anton"/>
              </a:rPr>
              <a:t>Made all subsequent MBC hearing and meeting notices and press releases  available at </a:t>
            </a:r>
            <a:r>
              <a:rPr lang="en-US" sz="1800">
                <a:solidFill>
                  <a:schemeClr val="bg1">
                    <a:lumMod val="90000"/>
                    <a:lumOff val="10000"/>
                  </a:schemeClr>
                </a:solidFill>
                <a:ea typeface="Anton"/>
                <a:cs typeface="Anton"/>
                <a:sym typeface="Anton"/>
                <a:hlinkClick r:id="rId4">
                  <a:extLst>
                    <a:ext uri="{A12FA001-AC4F-418D-AE19-62706E023703}">
                      <ahyp:hlinkClr xmlns:ahyp="http://schemas.microsoft.com/office/drawing/2018/hyperlinkcolor" val="tx"/>
                    </a:ext>
                  </a:extLst>
                </a:hlinkClick>
              </a:rPr>
              <a:t>http://blog.savetheharbor.org</a:t>
            </a:r>
            <a:r>
              <a:rPr lang="en-US" sz="1800">
                <a:solidFill>
                  <a:schemeClr val="bg1">
                    <a:lumMod val="90000"/>
                    <a:lumOff val="10000"/>
                  </a:schemeClr>
                </a:solidFill>
                <a:ea typeface="Anton"/>
                <a:cs typeface="Anton"/>
                <a:sym typeface="Anton"/>
              </a:rPr>
              <a:t> where they can be easily translated into 109 languages using Google Translate.</a:t>
            </a:r>
            <a:endParaRPr lang="en-US" sz="1800">
              <a:solidFill>
                <a:schemeClr val="bg1">
                  <a:lumMod val="90000"/>
                  <a:lumOff val="10000"/>
                </a:schemeClr>
              </a:solidFill>
              <a:ea typeface="Anton"/>
              <a:cs typeface="Anton"/>
            </a:endParaRPr>
          </a:p>
          <a:p>
            <a:pPr marL="457200" indent="-342900">
              <a:spcAft>
                <a:spcPts val="900"/>
              </a:spcAft>
              <a:buClr>
                <a:schemeClr val="dk1"/>
              </a:buClr>
              <a:buSzPts val="1800"/>
              <a:buFont typeface="Anton"/>
              <a:buChar char="●"/>
            </a:pPr>
            <a:r>
              <a:rPr lang="en-US" sz="1800">
                <a:solidFill>
                  <a:schemeClr val="bg1">
                    <a:lumMod val="90000"/>
                    <a:lumOff val="10000"/>
                  </a:schemeClr>
                </a:solidFill>
                <a:ea typeface="Anton"/>
                <a:cs typeface="Anton"/>
                <a:sym typeface="Anton"/>
              </a:rPr>
              <a:t>Added live interpretation at all MBC hearings.</a:t>
            </a:r>
            <a:endParaRPr lang="en-US" sz="1800">
              <a:solidFill>
                <a:schemeClr val="bg1">
                  <a:lumMod val="90000"/>
                  <a:lumOff val="10000"/>
                </a:schemeClr>
              </a:solidFill>
              <a:ea typeface="Anton"/>
              <a:cs typeface="Anton"/>
            </a:endParaRPr>
          </a:p>
          <a:p>
            <a:pPr marL="457200" indent="-342900">
              <a:spcAft>
                <a:spcPts val="900"/>
              </a:spcAft>
              <a:buClr>
                <a:schemeClr val="dk1"/>
              </a:buClr>
              <a:buSzPts val="1800"/>
              <a:buFont typeface="Anton"/>
              <a:buChar char="●"/>
            </a:pPr>
            <a:r>
              <a:rPr lang="en-US" sz="1800">
                <a:solidFill>
                  <a:schemeClr val="bg1">
                    <a:lumMod val="90000"/>
                    <a:lumOff val="10000"/>
                  </a:schemeClr>
                </a:solidFill>
                <a:ea typeface="Anton"/>
                <a:cs typeface="Anton"/>
                <a:sym typeface="Anton"/>
              </a:rPr>
              <a:t>Are working with DCR, the MWRA and the City of Boston to implement best practices for multilingual signage.</a:t>
            </a:r>
            <a:endParaRPr lang="en-US" sz="1800">
              <a:solidFill>
                <a:schemeClr val="bg1">
                  <a:lumMod val="90000"/>
                  <a:lumOff val="10000"/>
                </a:schemeClr>
              </a:solidFill>
              <a:ea typeface="Anton"/>
              <a:cs typeface="Anton"/>
            </a:endParaRPr>
          </a:p>
          <a:p>
            <a:pPr marL="457200" lvl="0" indent="-342900" algn="l" rtl="0">
              <a:spcBef>
                <a:spcPts val="0"/>
              </a:spcBef>
              <a:spcAft>
                <a:spcPts val="900"/>
              </a:spcAft>
              <a:buClr>
                <a:schemeClr val="dk1"/>
              </a:buClr>
              <a:buSzPts val="1800"/>
              <a:buFont typeface="Anton"/>
              <a:buChar char="●"/>
            </a:pPr>
            <a:r>
              <a:rPr lang="en-US" sz="1800">
                <a:solidFill>
                  <a:schemeClr val="bg1">
                    <a:lumMod val="90000"/>
                    <a:lumOff val="10000"/>
                  </a:schemeClr>
                </a:solidFill>
                <a:ea typeface="Anton"/>
                <a:cs typeface="Anton"/>
                <a:sym typeface="Anton"/>
              </a:rPr>
              <a:t>Posted the FAQ’s from the Bureau of Environmental Health’s website on our blog, where they are available in 109 languages using Google Translate.</a:t>
            </a:r>
            <a:endParaRPr lang="en-US" sz="1800">
              <a:solidFill>
                <a:schemeClr val="bg1">
                  <a:lumMod val="90000"/>
                  <a:lumOff val="10000"/>
                </a:schemeClr>
              </a:solidFill>
              <a:ea typeface="Anton"/>
              <a:cs typeface="Anton"/>
            </a:endParaRPr>
          </a:p>
        </p:txBody>
      </p:sp>
    </p:spTree>
    <p:extLst>
      <p:ext uri="{BB962C8B-B14F-4D97-AF65-F5344CB8AC3E}">
        <p14:creationId xmlns:p14="http://schemas.microsoft.com/office/powerpoint/2010/main" val="998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409200" y="754989"/>
            <a:ext cx="8325600" cy="7386607"/>
          </a:xfrm>
          <a:prstGeom prst="rect">
            <a:avLst/>
          </a:prstGeom>
          <a:noFill/>
          <a:ln>
            <a:noFill/>
          </a:ln>
        </p:spPr>
        <p:txBody>
          <a:bodyPr spcFirstLastPara="1" wrap="square" lIns="91425" tIns="91425" rIns="91425" bIns="91425" anchor="t" anchorCtr="0">
            <a:spAutoFit/>
          </a:bodyPr>
          <a:lstStyle/>
          <a:p>
            <a:pPr algn="ctr"/>
            <a:r>
              <a:rPr lang="en" sz="3600" b="1">
                <a:solidFill>
                  <a:schemeClr val="bg1"/>
                </a:solidFill>
                <a:latin typeface="Arial Black"/>
                <a:ea typeface="Anton"/>
                <a:cs typeface="Anton"/>
                <a:sym typeface="Anton"/>
              </a:rPr>
              <a:t>It’s time to hear from you.</a:t>
            </a:r>
            <a:endParaRPr lang="en-US" sz="4100" b="1">
              <a:solidFill>
                <a:schemeClr val="bg1"/>
              </a:solidFill>
              <a:latin typeface="Arial Black"/>
              <a:ea typeface="Anton"/>
              <a:cs typeface="Anton"/>
              <a:sym typeface="Anton"/>
            </a:endParaRPr>
          </a:p>
          <a:p>
            <a:pPr algn="ctr"/>
            <a:r>
              <a:rPr lang="en" sz="3600">
                <a:solidFill>
                  <a:schemeClr val="tx1"/>
                </a:solidFill>
              </a:rPr>
              <a:t>Es hora de saber de </a:t>
            </a:r>
            <a:r>
              <a:rPr lang="en" sz="3600" err="1">
                <a:solidFill>
                  <a:schemeClr val="tx1"/>
                </a:solidFill>
              </a:rPr>
              <a:t>ti</a:t>
            </a:r>
            <a:r>
              <a:rPr lang="en" sz="3600">
                <a:solidFill>
                  <a:schemeClr val="tx1"/>
                </a:solidFill>
              </a:rPr>
              <a:t>.</a:t>
            </a:r>
          </a:p>
          <a:p>
            <a:pPr algn="ctr"/>
            <a:r>
              <a:rPr lang="ja-JP" altLang="en" sz="3600">
                <a:solidFill>
                  <a:schemeClr val="tx1"/>
                </a:solidFill>
              </a:rPr>
              <a:t>是时候听取您的意见了</a:t>
            </a:r>
            <a:r>
              <a:rPr lang="en" sz="3600">
                <a:solidFill>
                  <a:schemeClr val="tx1"/>
                </a:solidFill>
              </a:rPr>
              <a:t>。</a:t>
            </a:r>
          </a:p>
          <a:p>
            <a:pPr algn="ctr"/>
            <a:r>
              <a:rPr lang="en" sz="3600">
                <a:solidFill>
                  <a:schemeClr val="tx1"/>
                </a:solidFill>
              </a:rPr>
              <a:t>Li </a:t>
            </a:r>
            <a:r>
              <a:rPr lang="en" sz="3600" err="1">
                <a:solidFill>
                  <a:schemeClr val="tx1"/>
                </a:solidFill>
              </a:rPr>
              <a:t>lè</a:t>
            </a:r>
            <a:r>
              <a:rPr lang="en" sz="3600">
                <a:solidFill>
                  <a:schemeClr val="tx1"/>
                </a:solidFill>
              </a:rPr>
              <a:t> </a:t>
            </a:r>
            <a:r>
              <a:rPr lang="en" sz="3600" err="1">
                <a:solidFill>
                  <a:schemeClr val="tx1"/>
                </a:solidFill>
              </a:rPr>
              <a:t>pou</a:t>
            </a:r>
            <a:r>
              <a:rPr lang="en" sz="3600">
                <a:solidFill>
                  <a:schemeClr val="tx1"/>
                </a:solidFill>
              </a:rPr>
              <a:t> w </a:t>
            </a:r>
            <a:r>
              <a:rPr lang="en" sz="3600" err="1">
                <a:solidFill>
                  <a:schemeClr val="tx1"/>
                </a:solidFill>
              </a:rPr>
              <a:t>tande</a:t>
            </a:r>
            <a:r>
              <a:rPr lang="en" sz="3600">
                <a:solidFill>
                  <a:schemeClr val="tx1"/>
                </a:solidFill>
              </a:rPr>
              <a:t> w.</a:t>
            </a:r>
          </a:p>
          <a:p>
            <a:pPr algn="ctr"/>
            <a:r>
              <a:rPr lang="en" sz="3600" err="1">
                <a:solidFill>
                  <a:schemeClr val="tx1"/>
                </a:solidFill>
              </a:rPr>
              <a:t>حان</a:t>
            </a:r>
            <a:r>
              <a:rPr lang="en" sz="3600">
                <a:solidFill>
                  <a:schemeClr val="tx1"/>
                </a:solidFill>
              </a:rPr>
              <a:t> </a:t>
            </a:r>
            <a:r>
              <a:rPr lang="en" sz="3600" err="1">
                <a:solidFill>
                  <a:schemeClr val="tx1"/>
                </a:solidFill>
              </a:rPr>
              <a:t>الوقت</a:t>
            </a:r>
            <a:r>
              <a:rPr lang="en" sz="3600">
                <a:solidFill>
                  <a:schemeClr val="tx1"/>
                </a:solidFill>
              </a:rPr>
              <a:t> </a:t>
            </a:r>
            <a:r>
              <a:rPr lang="en" sz="3600" err="1">
                <a:solidFill>
                  <a:schemeClr val="tx1"/>
                </a:solidFill>
              </a:rPr>
              <a:t>للتواصل</a:t>
            </a:r>
            <a:r>
              <a:rPr lang="en" sz="3600">
                <a:solidFill>
                  <a:schemeClr val="tx1"/>
                </a:solidFill>
              </a:rPr>
              <a:t> </a:t>
            </a:r>
            <a:r>
              <a:rPr lang="en" sz="3600" err="1">
                <a:solidFill>
                  <a:schemeClr val="tx1"/>
                </a:solidFill>
              </a:rPr>
              <a:t>معك</a:t>
            </a:r>
            <a:r>
              <a:rPr lang="en" sz="3600">
                <a:solidFill>
                  <a:schemeClr val="tx1"/>
                </a:solidFill>
              </a:rPr>
              <a:t>.</a:t>
            </a:r>
          </a:p>
          <a:p>
            <a:pPr algn="ctr"/>
            <a:r>
              <a:rPr lang="en" sz="3600">
                <a:solidFill>
                  <a:schemeClr val="tx1"/>
                </a:solidFill>
              </a:rPr>
              <a:t>É hora de </a:t>
            </a:r>
            <a:r>
              <a:rPr lang="en" sz="3600" err="1">
                <a:solidFill>
                  <a:schemeClr val="tx1"/>
                </a:solidFill>
              </a:rPr>
              <a:t>ouvir</a:t>
            </a:r>
            <a:r>
              <a:rPr lang="en" sz="3600">
                <a:solidFill>
                  <a:schemeClr val="tx1"/>
                </a:solidFill>
              </a:rPr>
              <a:t> de </a:t>
            </a:r>
            <a:r>
              <a:rPr lang="en" sz="3600" err="1">
                <a:solidFill>
                  <a:schemeClr val="tx1"/>
                </a:solidFill>
              </a:rPr>
              <a:t>você</a:t>
            </a:r>
            <a:r>
              <a:rPr lang="en" sz="3600">
                <a:solidFill>
                  <a:schemeClr val="tx1"/>
                </a:solidFill>
              </a:rPr>
              <a:t>.</a:t>
            </a:r>
            <a:endParaRPr lang="en">
              <a:solidFill>
                <a:schemeClr val="tx1"/>
              </a:solidFill>
            </a:endParaRPr>
          </a:p>
          <a:p>
            <a:pPr algn="ctr"/>
            <a:endParaRPr lang="en" sz="3600" b="1">
              <a:solidFill>
                <a:schemeClr val="dk1"/>
              </a:solidFill>
              <a:latin typeface="Arial Black"/>
              <a:ea typeface="Anton"/>
              <a:cs typeface="Anton"/>
              <a:sym typeface="Anton"/>
            </a:endParaRPr>
          </a:p>
          <a:p>
            <a:pPr algn="ctr"/>
            <a:endParaRPr lang="en" sz="3600" b="1">
              <a:solidFill>
                <a:schemeClr val="dk1"/>
              </a:solidFill>
              <a:latin typeface="Arial Black"/>
              <a:ea typeface="Anton"/>
              <a:cs typeface="Anton"/>
              <a:sym typeface="Anton"/>
            </a:endParaRPr>
          </a:p>
          <a:p>
            <a:pPr algn="ctr"/>
            <a:endParaRPr lang="en" sz="3600" b="1">
              <a:solidFill>
                <a:schemeClr val="dk1"/>
              </a:solidFill>
              <a:latin typeface="Arial Black"/>
              <a:ea typeface="Anton"/>
              <a:cs typeface="Anton"/>
              <a:sym typeface="Anton"/>
            </a:endParaRPr>
          </a:p>
          <a:p>
            <a:pPr algn="ctr"/>
            <a:r>
              <a:rPr lang="en" sz="3600" b="1">
                <a:solidFill>
                  <a:schemeClr val="dk1"/>
                </a:solidFill>
                <a:latin typeface="Arial Black"/>
                <a:ea typeface="Anton"/>
                <a:cs typeface="Anton"/>
                <a:sym typeface="Anton"/>
              </a:rPr>
              <a:t>. </a:t>
            </a:r>
            <a:endParaRPr lang="en-US" sz="4100" b="1">
              <a:solidFill>
                <a:schemeClr val="dk1"/>
              </a:solidFill>
              <a:latin typeface="Arial Black"/>
              <a:ea typeface="Anton"/>
              <a:cs typeface="Anton"/>
            </a:endParaRPr>
          </a:p>
          <a:p>
            <a:pPr algn="ctr"/>
            <a:endParaRPr lang="en" sz="3600" b="1">
              <a:solidFill>
                <a:schemeClr val="dk1"/>
              </a:solidFill>
              <a:latin typeface="Arial Black"/>
              <a:ea typeface="Anton"/>
              <a:cs typeface="Anton"/>
            </a:endParaRPr>
          </a:p>
          <a:p>
            <a:pPr algn="ctr"/>
            <a:endParaRPr lang="en" sz="3600" b="1">
              <a:solidFill>
                <a:schemeClr val="dk1"/>
              </a:solidFill>
              <a:latin typeface="Arial Black"/>
              <a:ea typeface="Anton"/>
              <a:cs typeface="Anton"/>
            </a:endParaRPr>
          </a:p>
          <a:p>
            <a:pPr algn="ctr"/>
            <a:endParaRPr lang="en" sz="3600" b="1">
              <a:solidFill>
                <a:schemeClr val="dk1"/>
              </a:solidFill>
              <a:latin typeface="Arial Black"/>
              <a:ea typeface="Anton"/>
              <a:cs typeface="Anton"/>
            </a:endParaRPr>
          </a:p>
        </p:txBody>
      </p:sp>
    </p:spTree>
    <p:extLst>
      <p:ext uri="{BB962C8B-B14F-4D97-AF65-F5344CB8AC3E}">
        <p14:creationId xmlns:p14="http://schemas.microsoft.com/office/powerpoint/2010/main" val="1556517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23"/>
          <p:cNvSpPr txBox="1"/>
          <p:nvPr/>
        </p:nvSpPr>
        <p:spPr>
          <a:xfrm>
            <a:off x="1966713" y="1580198"/>
            <a:ext cx="5210325" cy="1477297"/>
          </a:xfrm>
          <a:prstGeom prst="rect">
            <a:avLst/>
          </a:prstGeom>
          <a:noFill/>
          <a:ln>
            <a:noFill/>
          </a:ln>
        </p:spPr>
        <p:txBody>
          <a:bodyPr spcFirstLastPara="1" wrap="square" lIns="91425" tIns="91425" rIns="91425" bIns="91425" anchor="t" anchorCtr="0">
            <a:spAutoFit/>
          </a:bodyPr>
          <a:lstStyle/>
          <a:p>
            <a:pPr algn="ctr"/>
            <a:r>
              <a:rPr lang="en" sz="2800" b="1">
                <a:solidFill>
                  <a:schemeClr val="dk1"/>
                </a:solidFill>
                <a:ea typeface="Anton"/>
                <a:cs typeface="Anton"/>
                <a:sym typeface="Anton"/>
              </a:rPr>
              <a:t>Next Steps:</a:t>
            </a:r>
            <a:br>
              <a:rPr lang="en" sz="2800" b="1">
                <a:solidFill>
                  <a:schemeClr val="dk1"/>
                </a:solidFill>
                <a:ea typeface="Anton"/>
                <a:cs typeface="Anton"/>
                <a:sym typeface="Anton"/>
              </a:rPr>
            </a:br>
            <a:r>
              <a:rPr lang="en" sz="2800" b="1">
                <a:solidFill>
                  <a:schemeClr val="dk1"/>
                </a:solidFill>
                <a:ea typeface="Anton"/>
                <a:cs typeface="Anton"/>
                <a:sym typeface="Anton"/>
              </a:rPr>
              <a:t>MBC Hearing #4</a:t>
            </a:r>
            <a:br>
              <a:rPr lang="en" sz="2800" b="1">
                <a:ea typeface="Anton"/>
                <a:cs typeface="Anton"/>
              </a:rPr>
            </a:br>
            <a:r>
              <a:rPr lang="en" sz="2800" b="1">
                <a:solidFill>
                  <a:schemeClr val="dk1"/>
                </a:solidFill>
                <a:ea typeface="Anton"/>
                <a:cs typeface="Anton"/>
                <a:sym typeface="Anton"/>
              </a:rPr>
              <a:t>To hear from youth and teens</a:t>
            </a:r>
            <a:endParaRPr lang="en" sz="2800" b="1">
              <a:solidFill>
                <a:schemeClr val="dk1"/>
              </a:solidFill>
              <a:ea typeface="Anton"/>
              <a:cs typeface="Anton"/>
            </a:endParaRPr>
          </a:p>
        </p:txBody>
      </p:sp>
      <p:sp>
        <p:nvSpPr>
          <p:cNvPr id="125" name="Google Shape;125;p23"/>
          <p:cNvSpPr txBox="1"/>
          <p:nvPr/>
        </p:nvSpPr>
        <p:spPr>
          <a:xfrm>
            <a:off x="3342691" y="3240264"/>
            <a:ext cx="24648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373737"/>
                </a:solidFill>
                <a:ea typeface="Bebas Neue"/>
                <a:cs typeface="Bebas Neue"/>
                <a:sym typeface="Bebas Neue"/>
              </a:rPr>
              <a:t>Summer, 2022</a:t>
            </a:r>
            <a:endParaRPr lang="en-US" sz="1800" b="1">
              <a:solidFill>
                <a:srgbClr val="373737"/>
              </a:solidFill>
              <a:ea typeface="Bebas Neue"/>
              <a:cs typeface="Bebas Neue"/>
            </a:endParaRPr>
          </a:p>
        </p:txBody>
      </p:sp>
      <p:cxnSp>
        <p:nvCxnSpPr>
          <p:cNvPr id="126" name="Google Shape;126;p23"/>
          <p:cNvCxnSpPr/>
          <p:nvPr/>
        </p:nvCxnSpPr>
        <p:spPr>
          <a:xfrm>
            <a:off x="3224972" y="3242139"/>
            <a:ext cx="2698800" cy="0"/>
          </a:xfrm>
          <a:prstGeom prst="straightConnector1">
            <a:avLst/>
          </a:prstGeom>
          <a:noFill/>
          <a:ln w="9525" cap="flat" cmpd="sng">
            <a:solidFill>
              <a:srgbClr val="D9D9D9"/>
            </a:solidFill>
            <a:prstDash val="solid"/>
            <a:round/>
            <a:headEnd type="none" w="med" len="med"/>
            <a:tailEnd type="none" w="med" len="med"/>
          </a:ln>
        </p:spPr>
      </p:cxnSp>
    </p:spTree>
    <p:extLst>
      <p:ext uri="{BB962C8B-B14F-4D97-AF65-F5344CB8AC3E}">
        <p14:creationId xmlns:p14="http://schemas.microsoft.com/office/powerpoint/2010/main" val="239217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p:nvPr/>
        </p:nvSpPr>
        <p:spPr>
          <a:xfrm>
            <a:off x="481950" y="1688714"/>
            <a:ext cx="8180100" cy="2185183"/>
          </a:xfrm>
          <a:prstGeom prst="rect">
            <a:avLst/>
          </a:prstGeom>
          <a:noFill/>
          <a:ln>
            <a:noFill/>
          </a:ln>
        </p:spPr>
        <p:txBody>
          <a:bodyPr spcFirstLastPara="1" wrap="square" lIns="91425" tIns="91425" rIns="91425" bIns="91425" anchor="ctr" anchorCtr="0">
            <a:spAutoFit/>
          </a:bodyPr>
          <a:lstStyle/>
          <a:p>
            <a:pPr algn="ctr"/>
            <a:r>
              <a:rPr lang="en" sz="2800" b="1">
                <a:solidFill>
                  <a:schemeClr val="tx1"/>
                </a:solidFill>
                <a:latin typeface="+mn-lt"/>
                <a:ea typeface="Bebas Neue"/>
                <a:cs typeface="Bebas Neue"/>
                <a:sym typeface="Bebas Neue"/>
              </a:rPr>
              <a:t>As protests against police brutality and systemic racism were breaking out across the country,</a:t>
            </a:r>
            <a:r>
              <a:rPr lang="en-US" sz="2800" b="1">
                <a:solidFill>
                  <a:schemeClr val="tx1"/>
                </a:solidFill>
                <a:latin typeface="+mn-lt"/>
                <a:ea typeface="Bebas Neue"/>
                <a:sym typeface="Bebas Neue"/>
              </a:rPr>
              <a:t> the MBC scheduled public hearings on racial injustice in our own backyard.</a:t>
            </a:r>
            <a:endParaRPr lang="en-US" sz="2800" b="1">
              <a:solidFill>
                <a:schemeClr val="tx1"/>
              </a:solidFill>
              <a:latin typeface="+mn-lt"/>
              <a:ea typeface="Bebas Neue"/>
            </a:endParaRPr>
          </a:p>
          <a:p>
            <a:pPr marL="0" lvl="0" indent="0" algn="ctr" rtl="0">
              <a:spcBef>
                <a:spcPts val="0"/>
              </a:spcBef>
              <a:spcAft>
                <a:spcPts val="0"/>
              </a:spcAft>
              <a:buNone/>
            </a:pPr>
            <a:endParaRPr sz="1800">
              <a:solidFill>
                <a:schemeClr val="bg2">
                  <a:lumMod val="90000"/>
                  <a:lumOff val="10000"/>
                </a:schemeClr>
              </a:solidFill>
              <a:latin typeface="+mn-lt"/>
              <a:ea typeface="Bebas Neue"/>
              <a:cs typeface="Bebas Neue"/>
              <a:sym typeface="Bebas Neue"/>
            </a:endParaRPr>
          </a:p>
        </p:txBody>
      </p:sp>
    </p:spTree>
    <p:extLst>
      <p:ext uri="{BB962C8B-B14F-4D97-AF65-F5344CB8AC3E}">
        <p14:creationId xmlns:p14="http://schemas.microsoft.com/office/powerpoint/2010/main" val="409169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265500" y="-310877"/>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b="1">
                <a:ea typeface="Anton"/>
                <a:cs typeface="Anton"/>
                <a:sym typeface="Anton"/>
              </a:rPr>
              <a:t>Reginald Talbert</a:t>
            </a:r>
            <a:endParaRPr lang="en-US" sz="3600" b="1">
              <a:ea typeface="Anton"/>
              <a:cs typeface="Anton"/>
            </a:endParaRPr>
          </a:p>
        </p:txBody>
      </p:sp>
      <p:sp>
        <p:nvSpPr>
          <p:cNvPr id="172" name="Google Shape;172;p28"/>
          <p:cNvSpPr txBox="1">
            <a:spLocks noGrp="1"/>
          </p:cNvSpPr>
          <p:nvPr>
            <p:ph type="body" idx="2"/>
          </p:nvPr>
        </p:nvSpPr>
        <p:spPr>
          <a:xfrm>
            <a:off x="5374105" y="724200"/>
            <a:ext cx="3177805" cy="3695100"/>
          </a:xfrm>
          <a:prstGeom prst="rect">
            <a:avLst/>
          </a:prstGeom>
        </p:spPr>
        <p:txBody>
          <a:bodyPr spcFirstLastPara="1" wrap="square" lIns="91425" tIns="91425" rIns="91425" bIns="91425" anchor="ctr" anchorCtr="0">
            <a:normAutofit/>
          </a:bodyPr>
          <a:lstStyle/>
          <a:p>
            <a:pPr marL="0" indent="0" algn="ctr">
              <a:spcBef>
                <a:spcPts val="1200"/>
              </a:spcBef>
              <a:spcAft>
                <a:spcPts val="1200"/>
              </a:spcAft>
              <a:buNone/>
            </a:pPr>
            <a:r>
              <a:rPr lang="en-US"/>
              <a:t>“We really need to find more things for these kids to do in the summer.” </a:t>
            </a:r>
            <a:endParaRPr/>
          </a:p>
        </p:txBody>
      </p:sp>
      <p:sp>
        <p:nvSpPr>
          <p:cNvPr id="173" name="Google Shape;173;p28"/>
          <p:cNvSpPr txBox="1">
            <a:spLocks noGrp="1"/>
          </p:cNvSpPr>
          <p:nvPr>
            <p:ph type="subTitle" idx="1"/>
          </p:nvPr>
        </p:nvSpPr>
        <p:spPr>
          <a:xfrm>
            <a:off x="367500" y="3972076"/>
            <a:ext cx="4045200" cy="55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EFEFEF"/>
                </a:solidFill>
                <a:ea typeface="Bebas Neue"/>
                <a:cs typeface="Bebas Neue"/>
                <a:sym typeface="Bebas Neue"/>
              </a:rPr>
              <a:t>Site Manager</a:t>
            </a:r>
            <a:br>
              <a:rPr lang="en" b="1">
                <a:ea typeface="Bebas Neue"/>
                <a:cs typeface="Bebas Neue"/>
              </a:rPr>
            </a:br>
            <a:r>
              <a:rPr lang="en" b="1">
                <a:solidFill>
                  <a:srgbClr val="EFEFEF"/>
                </a:solidFill>
                <a:ea typeface="Bebas Neue"/>
                <a:cs typeface="Bebas Neue"/>
                <a:sym typeface="Bebas Neue"/>
              </a:rPr>
              <a:t>Inner City Weightlifting</a:t>
            </a:r>
            <a:endParaRPr lang="en-US" b="1">
              <a:solidFill>
                <a:srgbClr val="EFEFEF"/>
              </a:solidFill>
              <a:ea typeface="Bebas Neue"/>
              <a:cs typeface="Bebas Neue"/>
            </a:endParaRPr>
          </a:p>
        </p:txBody>
      </p:sp>
      <p:pic>
        <p:nvPicPr>
          <p:cNvPr id="4" name="Picture 3" descr="A person lifting weights&#10;&#10;Description automatically generated with medium confidence">
            <a:extLst>
              <a:ext uri="{FF2B5EF4-FFF2-40B4-BE49-F238E27FC236}">
                <a16:creationId xmlns:a16="http://schemas.microsoft.com/office/drawing/2014/main" id="{B7F3097C-A47C-224E-8CE5-5B463C9314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032" y="1254860"/>
            <a:ext cx="3950668" cy="2633779"/>
          </a:xfrm>
          <a:prstGeom prst="rect">
            <a:avLst/>
          </a:prstGeom>
        </p:spPr>
      </p:pic>
    </p:spTree>
    <p:extLst>
      <p:ext uri="{BB962C8B-B14F-4D97-AF65-F5344CB8AC3E}">
        <p14:creationId xmlns:p14="http://schemas.microsoft.com/office/powerpoint/2010/main" val="3494174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355285" y="1186770"/>
            <a:ext cx="8433430" cy="2769959"/>
          </a:xfrm>
          <a:prstGeom prst="rect">
            <a:avLst/>
          </a:prstGeom>
          <a:noFill/>
          <a:ln>
            <a:noFill/>
          </a:ln>
        </p:spPr>
        <p:txBody>
          <a:bodyPr spcFirstLastPara="1" wrap="square" lIns="91425" tIns="91425" rIns="91425" bIns="91425" anchor="t" anchorCtr="0">
            <a:spAutoFit/>
          </a:bodyPr>
          <a:lstStyle/>
          <a:p>
            <a:pPr algn="ctr"/>
            <a:r>
              <a:rPr lang="en-US" sz="2800" b="1">
                <a:solidFill>
                  <a:srgbClr val="212121"/>
                </a:solidFill>
                <a:ea typeface="Anton"/>
                <a:sym typeface="Anton"/>
              </a:rPr>
              <a:t>Thanks to Co-Chairs Brendan </a:t>
            </a:r>
            <a:r>
              <a:rPr lang="en-US" sz="2800" b="1" err="1">
                <a:solidFill>
                  <a:srgbClr val="212121"/>
                </a:solidFill>
                <a:ea typeface="Anton"/>
                <a:sym typeface="Anton"/>
              </a:rPr>
              <a:t>Crighton</a:t>
            </a:r>
            <a:r>
              <a:rPr lang="en-US" sz="2800" b="1">
                <a:solidFill>
                  <a:srgbClr val="212121"/>
                </a:solidFill>
                <a:ea typeface="Anton"/>
                <a:sym typeface="Anton"/>
              </a:rPr>
              <a:t> and Adrian </a:t>
            </a:r>
            <a:r>
              <a:rPr lang="en-US" sz="2800" b="1" err="1">
                <a:solidFill>
                  <a:srgbClr val="212121"/>
                </a:solidFill>
                <a:ea typeface="Anton"/>
                <a:sym typeface="Anton"/>
              </a:rPr>
              <a:t>Madaro</a:t>
            </a:r>
            <a:r>
              <a:rPr lang="en-US" sz="2800" b="1">
                <a:solidFill>
                  <a:srgbClr val="212121"/>
                </a:solidFill>
                <a:ea typeface="Anton"/>
                <a:sym typeface="Anton"/>
              </a:rPr>
              <a:t> &amp; the Legislative and Community members of the Metropolitan Beaches Commission, Save the Harbor/Save the Bay Board of Directors and staff, and the more than 200 people who took part in these hearings.</a:t>
            </a:r>
            <a:endParaRPr lang="en-US" sz="2800" b="1">
              <a:solidFill>
                <a:srgbClr val="212121"/>
              </a:solidFill>
              <a:ea typeface="Anton"/>
              <a:cs typeface="Anton"/>
            </a:endParaRPr>
          </a:p>
        </p:txBody>
      </p:sp>
    </p:spTree>
    <p:extLst>
      <p:ext uri="{BB962C8B-B14F-4D97-AF65-F5344CB8AC3E}">
        <p14:creationId xmlns:p14="http://schemas.microsoft.com/office/powerpoint/2010/main" val="3984366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3869C0-267A-FACA-B886-1EC9CD5DB1FC}"/>
              </a:ext>
            </a:extLst>
          </p:cNvPr>
          <p:cNvSpPr txBox="1"/>
          <p:nvPr/>
        </p:nvSpPr>
        <p:spPr>
          <a:xfrm>
            <a:off x="96474" y="-167462"/>
            <a:ext cx="8951052"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sz="1250"/>
            </a:br>
            <a:r>
              <a:rPr lang="en-US" sz="1250" b="1">
                <a:solidFill>
                  <a:schemeClr val="bg2"/>
                </a:solidFill>
              </a:rPr>
              <a:t>Thank to all who participated in the hearings, including </a:t>
            </a:r>
            <a:r>
              <a:rPr lang="en-US" sz="1250">
                <a:solidFill>
                  <a:schemeClr val="tx1"/>
                </a:solidFill>
              </a:rPr>
              <a:t>Abdi Ali, Adam Bass, Rep. Adrian </a:t>
            </a:r>
            <a:r>
              <a:rPr lang="en-US" sz="1250" err="1">
                <a:solidFill>
                  <a:schemeClr val="tx1"/>
                </a:solidFill>
              </a:rPr>
              <a:t>Madaro</a:t>
            </a:r>
            <a:r>
              <a:rPr lang="en-US" sz="1250">
                <a:solidFill>
                  <a:schemeClr val="tx1"/>
                </a:solidFill>
              </a:rPr>
              <a:t>, Adrian Muir, Adriana Paz, AJ Capano, Aleena Mangham, Alex </a:t>
            </a:r>
            <a:r>
              <a:rPr lang="en-US" sz="1250" err="1">
                <a:solidFill>
                  <a:schemeClr val="tx1"/>
                </a:solidFill>
              </a:rPr>
              <a:t>DeFronzo</a:t>
            </a:r>
            <a:r>
              <a:rPr lang="en-US" sz="1250">
                <a:solidFill>
                  <a:schemeClr val="tx1"/>
                </a:solidFill>
              </a:rPr>
              <a:t>, Alice Fisher, Alicia Grimaldi, Amy Schofield, Andrea Baez, Andrea Contreras, Andrea Gayle-Bennett, Andrea Patton, Angela Ponte, Antonio Barletta, B.G. Shanklin, Barbara Bishop, Barbara Caputo Kelly, Beth Ineson, Beth Neal, Bianca Beltran, Bob Chen, Sen. Brendan Crighton, Bridget Ryan, Bruce Berman, Caitlin Stapleton, Carlos Prudencio, Carol Haney, Caroline Adamson, Charlie Jewell, Chris Goodwin, Chris Mancini, Chris Marchi, Chris </a:t>
            </a:r>
            <a:r>
              <a:rPr lang="en-US" sz="1250" err="1">
                <a:solidFill>
                  <a:schemeClr val="tx1"/>
                </a:solidFill>
              </a:rPr>
              <a:t>Puiia</a:t>
            </a:r>
            <a:r>
              <a:rPr lang="en-US" sz="1250">
                <a:solidFill>
                  <a:schemeClr val="tx1"/>
                </a:solidFill>
              </a:rPr>
              <a:t>, Chris Van Buskirk, Christian Merfeld, Christian R. </a:t>
            </a:r>
            <a:r>
              <a:rPr lang="en-US" sz="1250" err="1">
                <a:solidFill>
                  <a:schemeClr val="tx1"/>
                </a:solidFill>
              </a:rPr>
              <a:t>Scorzoni</a:t>
            </a:r>
            <a:r>
              <a:rPr lang="en-US" sz="1250">
                <a:solidFill>
                  <a:schemeClr val="tx1"/>
                </a:solidFill>
              </a:rPr>
              <a:t>, Esq., Christopher Burrell, Christopher Byner, Christopher </a:t>
            </a:r>
            <a:r>
              <a:rPr lang="en-US" sz="1250" err="1">
                <a:solidFill>
                  <a:schemeClr val="tx1"/>
                </a:solidFill>
              </a:rPr>
              <a:t>DeFilippis</a:t>
            </a:r>
            <a:r>
              <a:rPr lang="en-US" sz="1250">
                <a:solidFill>
                  <a:schemeClr val="tx1"/>
                </a:solidFill>
              </a:rPr>
              <a:t>, Cindy Theodore, Coleman Nee, Conor O'Shaughnessy, Craig Cashman, Rep. Daniel Hun, Daniel Kenary, Daniel </a:t>
            </a:r>
            <a:r>
              <a:rPr lang="en-US" sz="1250" err="1">
                <a:solidFill>
                  <a:schemeClr val="tx1"/>
                </a:solidFill>
              </a:rPr>
              <a:t>Padien</a:t>
            </a:r>
            <a:r>
              <a:rPr lang="en-US" sz="1250">
                <a:solidFill>
                  <a:schemeClr val="tx1"/>
                </a:solidFill>
              </a:rPr>
              <a:t>, Daniel West Cohen, Daria Afshar, Rep. David Biele, David Coffin, David Lee, David Spillane, AICP, RIBA, Debbie King, Deborah Rosa, Denise </a:t>
            </a:r>
            <a:r>
              <a:rPr lang="en-US" sz="1250" err="1">
                <a:solidFill>
                  <a:schemeClr val="tx1"/>
                </a:solidFill>
              </a:rPr>
              <a:t>DosSantos</a:t>
            </a:r>
            <a:r>
              <a:rPr lang="en-US" sz="1250">
                <a:solidFill>
                  <a:schemeClr val="tx1"/>
                </a:solidFill>
              </a:rPr>
              <a:t>, Denise Molina Capers, Dennis Conway, Donald Bossi, Rep. Donald Wong, </a:t>
            </a:r>
            <a:r>
              <a:rPr lang="en-US" sz="1250" err="1">
                <a:solidFill>
                  <a:schemeClr val="tx1"/>
                </a:solidFill>
              </a:rPr>
              <a:t>Doneeca</a:t>
            </a:r>
            <a:r>
              <a:rPr lang="en-US" sz="1250">
                <a:solidFill>
                  <a:schemeClr val="tx1"/>
                </a:solidFill>
              </a:rPr>
              <a:t> Thurston, Doug Newton, Douglas </a:t>
            </a:r>
            <a:r>
              <a:rPr lang="en-US" sz="1250" err="1">
                <a:solidFill>
                  <a:schemeClr val="tx1"/>
                </a:solidFill>
              </a:rPr>
              <a:t>Gutro</a:t>
            </a:r>
            <a:r>
              <a:rPr lang="en-US" sz="1250">
                <a:solidFill>
                  <a:schemeClr val="tx1"/>
                </a:solidFill>
              </a:rPr>
              <a:t>, Elisabeth Jackson, Elizabeth McLaughlin, Elle Baker, Ellice Patterson, Elliott Juul-Larsen, Elsa Flores, Etty </a:t>
            </a:r>
            <a:r>
              <a:rPr lang="en-US" sz="1250" err="1">
                <a:solidFill>
                  <a:schemeClr val="tx1"/>
                </a:solidFill>
              </a:rPr>
              <a:t>Padmodipoetro</a:t>
            </a:r>
            <a:r>
              <a:rPr lang="en-US" sz="1250">
                <a:solidFill>
                  <a:schemeClr val="tx1"/>
                </a:solidFill>
              </a:rPr>
              <a:t>, Eugene Kennedy, Gayana Daniel, Geordie Enoch, </a:t>
            </a:r>
            <a:r>
              <a:rPr lang="en-US" sz="1250" err="1">
                <a:solidFill>
                  <a:schemeClr val="tx1"/>
                </a:solidFill>
              </a:rPr>
              <a:t>Ghizlane</a:t>
            </a:r>
            <a:r>
              <a:rPr lang="en-US" sz="1250">
                <a:solidFill>
                  <a:schemeClr val="tx1"/>
                </a:solidFill>
              </a:rPr>
              <a:t> (Ghiz) </a:t>
            </a:r>
            <a:r>
              <a:rPr lang="en-US" sz="1250" err="1">
                <a:solidFill>
                  <a:schemeClr val="tx1"/>
                </a:solidFill>
              </a:rPr>
              <a:t>Benzerdjeb</a:t>
            </a:r>
            <a:r>
              <a:rPr lang="en-US" sz="1250">
                <a:solidFill>
                  <a:schemeClr val="tx1"/>
                </a:solidFill>
              </a:rPr>
              <a:t>, Gloribel Rivas, Jacqueline Chavez, Jason McCann, Jason Sandoval, JD Conte, Jenn Brundage, Jenn </a:t>
            </a:r>
            <a:r>
              <a:rPr lang="en-US" sz="1250" err="1">
                <a:solidFill>
                  <a:schemeClr val="tx1"/>
                </a:solidFill>
              </a:rPr>
              <a:t>Meakem</a:t>
            </a:r>
            <a:r>
              <a:rPr lang="en-US" sz="1250">
                <a:solidFill>
                  <a:schemeClr val="tx1"/>
                </a:solidFill>
              </a:rPr>
              <a:t>, Jennifer Constable, Jennifer Norwood, Jessenia Urrea, Rep. Jessica Giannino, Jessica Martinez, Jim </a:t>
            </a:r>
            <a:r>
              <a:rPr lang="en-US" sz="1250" err="1">
                <a:solidFill>
                  <a:schemeClr val="tx1"/>
                </a:solidFill>
              </a:rPr>
              <a:t>Pitrolo</a:t>
            </a:r>
            <a:r>
              <a:rPr lang="en-US" sz="1250">
                <a:solidFill>
                  <a:schemeClr val="tx1"/>
                </a:solidFill>
              </a:rPr>
              <a:t>, Joan Delaney, Rep. Joan Meschino, Joanne McDevitt, Joao Dos Santos, Joe Christo, John Allen, Sen. John Keenan, John Lynds, Jon Hamilton, Jonathan Thibault, Joseph Cappuccio, Joseph Gaeta, Joseph P. Newman, Joseph R. Savage, </a:t>
            </a:r>
            <a:r>
              <a:rPr lang="en-US" sz="1250" err="1">
                <a:solidFill>
                  <a:schemeClr val="tx1"/>
                </a:solidFill>
              </a:rPr>
              <a:t>Joye</a:t>
            </a:r>
            <a:r>
              <a:rPr lang="en-US" sz="1250">
                <a:solidFill>
                  <a:schemeClr val="tx1"/>
                </a:solidFill>
              </a:rPr>
              <a:t> Williams, Julia Mejia, Julie Pagano, Julie Simpson, </a:t>
            </a:r>
            <a:r>
              <a:rPr lang="en-US" sz="1250" err="1">
                <a:solidFill>
                  <a:schemeClr val="tx1"/>
                </a:solidFill>
              </a:rPr>
              <a:t>Ph.D</a:t>
            </a:r>
            <a:r>
              <a:rPr lang="en-US" sz="1250">
                <a:solidFill>
                  <a:schemeClr val="tx1"/>
                </a:solidFill>
              </a:rPr>
              <a:t>, Kannan Thiruvengadam, Karen Fernandes, Karen </a:t>
            </a:r>
            <a:r>
              <a:rPr lang="en-US" sz="1250" err="1">
                <a:solidFill>
                  <a:schemeClr val="tx1"/>
                </a:solidFill>
              </a:rPr>
              <a:t>Pitrolo</a:t>
            </a:r>
            <a:r>
              <a:rPr lang="en-US" sz="1250">
                <a:solidFill>
                  <a:schemeClr val="tx1"/>
                </a:solidFill>
              </a:rPr>
              <a:t>, Karen Zirkle, Kathy Lafferty, Kay Smith, Keith, Mahoney, Kristen Barry, Kristen McCosh, Kristen Wyman, Laura A. Burke, Leonard Olsen, Lindsey Santana, Lisa Larimer, Sen. Lydia Edwards, Maeve Kidney, Magdalena Ayed, Malene Welch, Maria Rodriquez, Martynas </a:t>
            </a:r>
            <a:r>
              <a:rPr lang="en-US" sz="1250" err="1">
                <a:solidFill>
                  <a:schemeClr val="tx1"/>
                </a:solidFill>
              </a:rPr>
              <a:t>Valys</a:t>
            </a:r>
            <a:r>
              <a:rPr lang="en-US" sz="1250">
                <a:solidFill>
                  <a:schemeClr val="tx1"/>
                </a:solidFill>
              </a:rPr>
              <a:t>, Mary Mitchell, Mary </a:t>
            </a:r>
            <a:r>
              <a:rPr lang="en-US" sz="1250" err="1">
                <a:solidFill>
                  <a:schemeClr val="tx1"/>
                </a:solidFill>
              </a:rPr>
              <a:t>Usovicz</a:t>
            </a:r>
            <a:r>
              <a:rPr lang="en-US" sz="1250">
                <a:solidFill>
                  <a:schemeClr val="tx1"/>
                </a:solidFill>
              </a:rPr>
              <a:t>, Maya Smith, </a:t>
            </a:r>
            <a:r>
              <a:rPr lang="en-US" sz="1250" err="1">
                <a:solidFill>
                  <a:schemeClr val="tx1"/>
                </a:solidFill>
              </a:rPr>
              <a:t>Mayolina</a:t>
            </a:r>
            <a:r>
              <a:rPr lang="en-US" sz="1250">
                <a:solidFill>
                  <a:schemeClr val="tx1"/>
                </a:solidFill>
              </a:rPr>
              <a:t> </a:t>
            </a:r>
            <a:r>
              <a:rPr lang="en-US" sz="1250" err="1">
                <a:solidFill>
                  <a:schemeClr val="tx1"/>
                </a:solidFill>
              </a:rPr>
              <a:t>Mayolina</a:t>
            </a:r>
            <a:r>
              <a:rPr lang="en-US" sz="1250">
                <a:solidFill>
                  <a:schemeClr val="tx1"/>
                </a:solidFill>
              </a:rPr>
              <a:t>, Meghan Smith, Mercy Robinson, Michael </a:t>
            </a:r>
            <a:r>
              <a:rPr lang="en-US" sz="1250" err="1">
                <a:solidFill>
                  <a:schemeClr val="tx1"/>
                </a:solidFill>
              </a:rPr>
              <a:t>Kineavy</a:t>
            </a:r>
            <a:r>
              <a:rPr lang="en-US" sz="1250">
                <a:solidFill>
                  <a:schemeClr val="tx1"/>
                </a:solidFill>
              </a:rPr>
              <a:t>, Michael Leon, Esq., Dr. Michael Myers, Mimi Huckins, Nicholas Bradley, Nicholas Martin, Nicole McClain, Niki Ghosh, Nikki Sanders, Nina Liang, Olivia Barker, Pam Goodman, Paola Villatoro, Patricia Salic, Sen. Patrick O’Connor, Patsy Williams, Patti Capano, Paul D. Foster, Paul Newman, Philip Chong, Ralph Decicco, Reginald Talbert, Rich Ackerman, Rita Lara, Robert Tucker, Rosa Herrero, Roxana Aguirre, Ruth Nieves, Ryan </a:t>
            </a:r>
            <a:r>
              <a:rPr lang="en-US" sz="1250" err="1">
                <a:solidFill>
                  <a:schemeClr val="tx1"/>
                </a:solidFill>
              </a:rPr>
              <a:t>DeRoche</a:t>
            </a:r>
            <a:r>
              <a:rPr lang="en-US" sz="1250">
                <a:solidFill>
                  <a:schemeClr val="tx1"/>
                </a:solidFill>
              </a:rPr>
              <a:t>, Ryan McGeown-Conron, Sabrina Suros, Samantha Fontenelle, Sandra Saavedra, Sara-Rose Brenner, Sarah Francis, Sean Reid, </a:t>
            </a:r>
            <a:r>
              <a:rPr lang="en-US" sz="1250" err="1">
                <a:solidFill>
                  <a:schemeClr val="tx1"/>
                </a:solidFill>
              </a:rPr>
              <a:t>Shavel’le</a:t>
            </a:r>
            <a:r>
              <a:rPr lang="en-US" sz="1250">
                <a:solidFill>
                  <a:schemeClr val="tx1"/>
                </a:solidFill>
              </a:rPr>
              <a:t> Olivier, Stephanie Burke, Stephanie Cooper, Stephanie Ortha, Susan Hamilton, Susan Tracy, Rep. Tackey Chan, Thomas N. O’Brien, Tiffani Caballero, Tom Cox, Tom McCarthy, V Mon, and Veronica Robles.</a:t>
            </a:r>
            <a:endParaRPr lang="en-US">
              <a:solidFill>
                <a:schemeClr val="tx1"/>
              </a:solidFill>
            </a:endParaRPr>
          </a:p>
        </p:txBody>
      </p:sp>
    </p:spTree>
    <p:extLst>
      <p:ext uri="{BB962C8B-B14F-4D97-AF65-F5344CB8AC3E}">
        <p14:creationId xmlns:p14="http://schemas.microsoft.com/office/powerpoint/2010/main" val="2160006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8100" y="274139"/>
            <a:ext cx="4045200" cy="900122"/>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100" b="1">
                <a:ea typeface="Anton"/>
                <a:cs typeface="Anton"/>
                <a:sym typeface="Anton"/>
              </a:rPr>
              <a:t>Chris Mancini</a:t>
            </a:r>
            <a:endParaRPr lang="en-US" sz="4100" b="1">
              <a:ea typeface="Anton"/>
              <a:cs typeface="Anton"/>
            </a:endParaRPr>
          </a:p>
        </p:txBody>
      </p:sp>
      <p:sp>
        <p:nvSpPr>
          <p:cNvPr id="172" name="Google Shape;172;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ctr" rtl="0">
              <a:spcBef>
                <a:spcPts val="1200"/>
              </a:spcBef>
              <a:spcAft>
                <a:spcPts val="1200"/>
              </a:spcAft>
              <a:buNone/>
            </a:pPr>
            <a:r>
              <a:rPr lang="en"/>
              <a:t>“As an environmentalist I have come to value biodiversity as a measure of the health of an ecosystem. </a:t>
            </a:r>
            <a:br>
              <a:rPr lang="en"/>
            </a:br>
            <a:br>
              <a:rPr lang="en"/>
            </a:br>
            <a:r>
              <a:rPr lang="en"/>
              <a:t>As an advocate for justice and change, I see diversity on our beaches as an important measure of the health of our community.”</a:t>
            </a:r>
            <a:endParaRPr/>
          </a:p>
        </p:txBody>
      </p:sp>
      <p:sp>
        <p:nvSpPr>
          <p:cNvPr id="173" name="Google Shape;173;p28"/>
          <p:cNvSpPr txBox="1">
            <a:spLocks noGrp="1"/>
          </p:cNvSpPr>
          <p:nvPr>
            <p:ph type="subTitle" idx="1"/>
          </p:nvPr>
        </p:nvSpPr>
        <p:spPr>
          <a:xfrm>
            <a:off x="367500" y="4040789"/>
            <a:ext cx="4045200" cy="55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EFEFEF"/>
                </a:solidFill>
                <a:ea typeface="Bebas Neue"/>
                <a:cs typeface="Bebas Neue"/>
                <a:sym typeface="Bebas Neue"/>
              </a:rPr>
              <a:t>Executive Director, </a:t>
            </a:r>
            <a:br>
              <a:rPr lang="en" b="1">
                <a:ea typeface="Bebas Neue"/>
                <a:cs typeface="Bebas Neue"/>
              </a:rPr>
            </a:br>
            <a:r>
              <a:rPr lang="en" b="1">
                <a:solidFill>
                  <a:srgbClr val="EFEFEF"/>
                </a:solidFill>
                <a:ea typeface="Bebas Neue"/>
                <a:cs typeface="Bebas Neue"/>
                <a:sym typeface="Bebas Neue"/>
              </a:rPr>
              <a:t>Save the Harbor/Save the Bay</a:t>
            </a:r>
            <a:endParaRPr lang="en-US" b="1">
              <a:solidFill>
                <a:srgbClr val="EFEFEF"/>
              </a:solidFill>
              <a:ea typeface="Bebas Neue"/>
              <a:cs typeface="Bebas Neue"/>
            </a:endParaRPr>
          </a:p>
        </p:txBody>
      </p:sp>
      <p:pic>
        <p:nvPicPr>
          <p:cNvPr id="3" name="Picture 2" descr="A person wearing glasses&#10;&#10;Description automatically generated with low confidence">
            <a:extLst>
              <a:ext uri="{FF2B5EF4-FFF2-40B4-BE49-F238E27FC236}">
                <a16:creationId xmlns:a16="http://schemas.microsoft.com/office/drawing/2014/main" id="{0348002B-53DB-9F49-9DB8-DB9FE5A6DB08}"/>
              </a:ext>
            </a:extLst>
          </p:cNvPr>
          <p:cNvPicPr>
            <a:picLocks noChangeAspect="1"/>
          </p:cNvPicPr>
          <p:nvPr/>
        </p:nvPicPr>
        <p:blipFill>
          <a:blip r:embed="rId3"/>
          <a:stretch>
            <a:fillRect/>
          </a:stretch>
        </p:blipFill>
        <p:spPr>
          <a:xfrm>
            <a:off x="993100" y="1267675"/>
            <a:ext cx="2794000" cy="26797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43DACA85-F030-5FE8-FE61-5148B7C470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7" y="-394"/>
            <a:ext cx="2048435" cy="1945009"/>
          </a:xfrm>
          <a:prstGeom prst="rect">
            <a:avLst/>
          </a:prstGeom>
        </p:spPr>
      </p:pic>
      <p:pic>
        <p:nvPicPr>
          <p:cNvPr id="8" name="Picture 4">
            <a:extLst>
              <a:ext uri="{FF2B5EF4-FFF2-40B4-BE49-F238E27FC236}">
                <a16:creationId xmlns:a16="http://schemas.microsoft.com/office/drawing/2014/main" id="{7DB04CB0-E914-4E48-5B01-1F12AE06E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4445" y="3198885"/>
            <a:ext cx="2048435" cy="1945009"/>
          </a:xfrm>
          <a:prstGeom prst="rect">
            <a:avLst/>
          </a:prstGeom>
        </p:spPr>
      </p:pic>
      <p:pic>
        <p:nvPicPr>
          <p:cNvPr id="6" name="Picture 4">
            <a:extLst>
              <a:ext uri="{FF2B5EF4-FFF2-40B4-BE49-F238E27FC236}">
                <a16:creationId xmlns:a16="http://schemas.microsoft.com/office/drawing/2014/main" id="{D317B86B-B03D-2C4E-AA44-E9A25E3462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9924" y="73534"/>
            <a:ext cx="2898363" cy="2752024"/>
          </a:xfrm>
          <a:prstGeom prst="rect">
            <a:avLst/>
          </a:prstGeom>
        </p:spPr>
      </p:pic>
      <p:pic>
        <p:nvPicPr>
          <p:cNvPr id="9" name="Picture 4">
            <a:extLst>
              <a:ext uri="{FF2B5EF4-FFF2-40B4-BE49-F238E27FC236}">
                <a16:creationId xmlns:a16="http://schemas.microsoft.com/office/drawing/2014/main" id="{7A12508A-44E2-754D-82D5-FF66E95924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4894" y="2113766"/>
            <a:ext cx="2898363" cy="2752024"/>
          </a:xfrm>
          <a:prstGeom prst="rect">
            <a:avLst/>
          </a:prstGeom>
        </p:spPr>
      </p:pic>
      <p:sp>
        <p:nvSpPr>
          <p:cNvPr id="5" name="TextBox 4">
            <a:extLst>
              <a:ext uri="{FF2B5EF4-FFF2-40B4-BE49-F238E27FC236}">
                <a16:creationId xmlns:a16="http://schemas.microsoft.com/office/drawing/2014/main" id="{5B728155-37E0-A7FD-C10F-770CCDD41C05}"/>
              </a:ext>
            </a:extLst>
          </p:cNvPr>
          <p:cNvSpPr txBox="1"/>
          <p:nvPr/>
        </p:nvSpPr>
        <p:spPr>
          <a:xfrm>
            <a:off x="520820" y="555813"/>
            <a:ext cx="810236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chemeClr val="tx1"/>
                </a:solidFill>
              </a:rPr>
              <a:t>Thanks for joining us today.</a:t>
            </a:r>
            <a:endParaRPr lang="en-US"/>
          </a:p>
          <a:p>
            <a:pPr algn="ctr"/>
            <a:endParaRPr lang="en-US" sz="3600">
              <a:solidFill>
                <a:schemeClr val="tx1"/>
              </a:solidFill>
            </a:endParaRPr>
          </a:p>
          <a:p>
            <a:pPr algn="ctr"/>
            <a:r>
              <a:rPr lang="en-US" sz="4000" b="1">
                <a:solidFill>
                  <a:schemeClr val="tx1"/>
                </a:solidFill>
              </a:rPr>
              <a:t>Enjoy Father's Day &amp; </a:t>
            </a:r>
          </a:p>
          <a:p>
            <a:pPr algn="ctr"/>
            <a:r>
              <a:rPr lang="en-US" sz="4000" b="1">
                <a:solidFill>
                  <a:schemeClr val="tx1"/>
                </a:solidFill>
              </a:rPr>
              <a:t>Have a Happy Juneteenth!</a:t>
            </a:r>
            <a:endParaRPr lang="en-US">
              <a:solidFill>
                <a:schemeClr val="tx1"/>
              </a:solidFill>
            </a:endParaRPr>
          </a:p>
          <a:p>
            <a:pPr algn="ctr"/>
            <a:endParaRPr lang="en-US" sz="4000" b="1">
              <a:solidFill>
                <a:schemeClr val="tx1"/>
              </a:solidFill>
            </a:endParaRPr>
          </a:p>
          <a:p>
            <a:pPr algn="ctr"/>
            <a:r>
              <a:rPr lang="en-US" sz="3200" b="1">
                <a:solidFill>
                  <a:schemeClr val="tx1"/>
                </a:solidFill>
              </a:rPr>
              <a:t>Comments, suggestions, questions?</a:t>
            </a:r>
          </a:p>
          <a:p>
            <a:pPr algn="ctr"/>
            <a:r>
              <a:rPr lang="en-US" sz="3200" b="1" err="1">
                <a:solidFill>
                  <a:schemeClr val="tx1"/>
                </a:solidFill>
              </a:rPr>
              <a:t>Info@savetheharbor.org</a:t>
            </a:r>
            <a:endParaRPr lang="en-US" sz="3200" b="1">
              <a:solidFill>
                <a:schemeClr val="tx1"/>
              </a:solidFill>
            </a:endParaRPr>
          </a:p>
        </p:txBody>
      </p:sp>
    </p:spTree>
    <p:extLst>
      <p:ext uri="{BB962C8B-B14F-4D97-AF65-F5344CB8AC3E}">
        <p14:creationId xmlns:p14="http://schemas.microsoft.com/office/powerpoint/2010/main" val="284160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840981" y="969844"/>
            <a:ext cx="7462037" cy="3200846"/>
          </a:xfrm>
          <a:prstGeom prst="rect">
            <a:avLst/>
          </a:prstGeom>
          <a:noFill/>
          <a:ln>
            <a:noFill/>
          </a:ln>
        </p:spPr>
        <p:txBody>
          <a:bodyPr spcFirstLastPara="1" wrap="square" lIns="91425" tIns="91425" rIns="91425" bIns="91425" anchor="t" anchorCtr="0">
            <a:spAutoFit/>
          </a:bodyPr>
          <a:lstStyle/>
          <a:p>
            <a:pPr lvl="0" algn="ctr"/>
            <a:r>
              <a:rPr lang="en-US" sz="2800" b="1">
                <a:solidFill>
                  <a:schemeClr val="dk1"/>
                </a:solidFill>
                <a:ea typeface="Anton"/>
                <a:cs typeface="Anton"/>
                <a:sym typeface="Anton"/>
              </a:rPr>
              <a:t>As we began our hearings, it quickly became clear that the perceptions people of color have of our public beaches have been shaped by their personal experiences and those of their friends and families, who reported feeling unwelcome and being uncomfortable at the beach.</a:t>
            </a:r>
            <a:endParaRPr lang="en-US" sz="2800" b="1">
              <a:solidFill>
                <a:schemeClr val="dk1"/>
              </a:solidFill>
              <a:ea typeface="Anton"/>
              <a:cs typeface="Anton"/>
            </a:endParaRPr>
          </a:p>
        </p:txBody>
      </p:sp>
    </p:spTree>
    <p:extLst>
      <p:ext uri="{BB962C8B-B14F-4D97-AF65-F5344CB8AC3E}">
        <p14:creationId xmlns:p14="http://schemas.microsoft.com/office/powerpoint/2010/main" val="237698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1089913" y="1620468"/>
            <a:ext cx="7280100" cy="1908184"/>
          </a:xfrm>
          <a:prstGeom prst="rect">
            <a:avLst/>
          </a:prstGeom>
          <a:noFill/>
          <a:ln>
            <a:noFill/>
          </a:ln>
        </p:spPr>
        <p:txBody>
          <a:bodyPr spcFirstLastPara="1" wrap="square" lIns="91425" tIns="91425" rIns="91425" bIns="91425" anchor="ctr" anchorCtr="0">
            <a:spAutoFit/>
          </a:bodyPr>
          <a:lstStyle/>
          <a:p>
            <a:pPr algn="ctr"/>
            <a:r>
              <a:rPr lang="en-US" sz="2800" b="1">
                <a:solidFill>
                  <a:schemeClr val="bg2">
                    <a:lumMod val="75000"/>
                    <a:lumOff val="25000"/>
                  </a:schemeClr>
                </a:solidFill>
                <a:ea typeface="Anton"/>
                <a:cs typeface="Anton"/>
                <a:sym typeface="Anton"/>
              </a:rPr>
              <a:t>Those perceptions were also influenced by historic and current images of violence and conflict on our beaches, with which we are all familiar. </a:t>
            </a:r>
            <a:endParaRPr lang="en-US" sz="2800" b="1">
              <a:solidFill>
                <a:schemeClr val="bg2">
                  <a:lumMod val="75000"/>
                  <a:lumOff val="25000"/>
                </a:schemeClr>
              </a:solidFill>
              <a:ea typeface="Anton"/>
              <a:cs typeface="Anton"/>
            </a:endParaRPr>
          </a:p>
        </p:txBody>
      </p:sp>
    </p:spTree>
    <p:extLst>
      <p:ext uri="{BB962C8B-B14F-4D97-AF65-F5344CB8AC3E}">
        <p14:creationId xmlns:p14="http://schemas.microsoft.com/office/powerpoint/2010/main" val="218231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5" name="Google Shape;75;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0475" y="330775"/>
            <a:ext cx="8123049" cy="4481950"/>
          </a:xfrm>
          <a:prstGeom prst="rect">
            <a:avLst/>
          </a:prstGeom>
          <a:noFill/>
          <a:ln>
            <a:noFill/>
          </a:ln>
        </p:spPr>
      </p:pic>
      <p:sp>
        <p:nvSpPr>
          <p:cNvPr id="3" name="Google Shape;61;p14">
            <a:extLst>
              <a:ext uri="{FF2B5EF4-FFF2-40B4-BE49-F238E27FC236}">
                <a16:creationId xmlns:a16="http://schemas.microsoft.com/office/drawing/2014/main" id="{88BD16DF-C44E-BE97-C358-BFFDCEEFCF34}"/>
              </a:ext>
            </a:extLst>
          </p:cNvPr>
          <p:cNvSpPr txBox="1"/>
          <p:nvPr/>
        </p:nvSpPr>
        <p:spPr>
          <a:xfrm>
            <a:off x="931950" y="1403074"/>
            <a:ext cx="7280100" cy="2339072"/>
          </a:xfrm>
          <a:prstGeom prst="rect">
            <a:avLst/>
          </a:prstGeom>
          <a:noFill/>
          <a:ln>
            <a:noFill/>
          </a:ln>
        </p:spPr>
        <p:txBody>
          <a:bodyPr spcFirstLastPara="1" wrap="square" lIns="91425" tIns="91425" rIns="91425" bIns="91425" anchor="t" anchorCtr="0">
            <a:spAutoFit/>
          </a:bodyPr>
          <a:lstStyle/>
          <a:p>
            <a:pPr algn="ctr"/>
            <a:r>
              <a:rPr lang="en-US" sz="2800" b="1">
                <a:solidFill>
                  <a:srgbClr val="FFFFFF"/>
                </a:solidFill>
                <a:ea typeface="Anton"/>
                <a:cs typeface="Anton"/>
                <a:sym typeface="Anton"/>
              </a:rPr>
              <a:t>Instead of focusing on them, we have chosen to share this recent image of community leaders and law enforcement officials joining hands in a prayer for peace on our beaches.</a:t>
            </a:r>
            <a:endParaRPr lang="en-US" sz="2800" b="1">
              <a:solidFill>
                <a:srgbClr val="FFFFFF"/>
              </a:solidFill>
              <a:ea typeface="Anton"/>
              <a:cs typeface="Anto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5" name="Google Shape;75;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0475" y="330775"/>
            <a:ext cx="8123049" cy="4481950"/>
          </a:xfrm>
          <a:prstGeom prst="rect">
            <a:avLst/>
          </a:prstGeom>
          <a:noFill/>
          <a:ln>
            <a:noFill/>
          </a:ln>
        </p:spPr>
      </p:pic>
      <p:sp>
        <p:nvSpPr>
          <p:cNvPr id="4" name="Google Shape;61;p14">
            <a:extLst>
              <a:ext uri="{FF2B5EF4-FFF2-40B4-BE49-F238E27FC236}">
                <a16:creationId xmlns:a16="http://schemas.microsoft.com/office/drawing/2014/main" id="{0898AC18-4728-AEB5-EF78-DDC101E552C9}"/>
              </a:ext>
            </a:extLst>
          </p:cNvPr>
          <p:cNvSpPr txBox="1"/>
          <p:nvPr/>
        </p:nvSpPr>
        <p:spPr>
          <a:xfrm>
            <a:off x="867252" y="2136319"/>
            <a:ext cx="7280100" cy="1477297"/>
          </a:xfrm>
          <a:prstGeom prst="rect">
            <a:avLst/>
          </a:prstGeom>
          <a:noFill/>
          <a:ln>
            <a:noFill/>
          </a:ln>
        </p:spPr>
        <p:txBody>
          <a:bodyPr spcFirstLastPara="1" wrap="square" lIns="91425" tIns="91425" rIns="91425" bIns="91425" anchor="t" anchorCtr="0">
            <a:spAutoFit/>
          </a:bodyPr>
          <a:lstStyle/>
          <a:p>
            <a:pPr algn="ctr"/>
            <a:r>
              <a:rPr lang="en-US" sz="2800" b="1">
                <a:solidFill>
                  <a:srgbClr val="FFFFFF"/>
                </a:solidFill>
                <a:ea typeface="Anton"/>
                <a:cs typeface="Anton"/>
                <a:sym typeface="Anton"/>
              </a:rPr>
              <a:t>And reaffirm our commitment to equity, diversity and inclusive access to our region's public beaches.</a:t>
            </a:r>
            <a:endParaRPr lang="en-US" sz="2800" b="1">
              <a:solidFill>
                <a:srgbClr val="FFFFFF"/>
              </a:solidFill>
              <a:ea typeface="Anton"/>
              <a:cs typeface="Anton"/>
            </a:endParaRPr>
          </a:p>
        </p:txBody>
      </p:sp>
    </p:spTree>
    <p:extLst>
      <p:ext uri="{BB962C8B-B14F-4D97-AF65-F5344CB8AC3E}">
        <p14:creationId xmlns:p14="http://schemas.microsoft.com/office/powerpoint/2010/main" val="154253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20"/>
          <p:cNvSpPr txBox="1"/>
          <p:nvPr/>
        </p:nvSpPr>
        <p:spPr>
          <a:xfrm>
            <a:off x="295197" y="909771"/>
            <a:ext cx="8493203" cy="3323957"/>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US" sz="2400" b="1">
                <a:solidFill>
                  <a:schemeClr val="dk1"/>
                </a:solidFill>
                <a:ea typeface="Anton"/>
                <a:cs typeface="Anton"/>
                <a:sym typeface="Anton"/>
              </a:rPr>
              <a:t>Following this Summit, the Commission intends to present our recommendations and a statement of our shared vision and values for the Metropolitan Beaches to the Legislature, the Administration, the Department of Conservation &amp; Recreation and the public.</a:t>
            </a:r>
            <a:endParaRPr lang="en-US" sz="2400" b="1">
              <a:solidFill>
                <a:schemeClr val="dk1"/>
              </a:solidFill>
              <a:ea typeface="Anton"/>
              <a:cs typeface="Anton"/>
            </a:endParaRPr>
          </a:p>
          <a:p>
            <a:pPr marL="0" lvl="0" indent="0" algn="ctr" rtl="0">
              <a:spcBef>
                <a:spcPts val="0"/>
              </a:spcBef>
              <a:spcAft>
                <a:spcPts val="0"/>
              </a:spcAft>
              <a:buNone/>
            </a:pPr>
            <a:endParaRPr lang="en-US" sz="2800" b="1">
              <a:solidFill>
                <a:schemeClr val="dk1"/>
              </a:solidFill>
              <a:ea typeface="Anton"/>
              <a:cs typeface="Anton"/>
            </a:endParaRPr>
          </a:p>
          <a:p>
            <a:pPr marL="0" lvl="0" indent="0" algn="ctr" rtl="0">
              <a:spcBef>
                <a:spcPts val="0"/>
              </a:spcBef>
              <a:spcAft>
                <a:spcPts val="0"/>
              </a:spcAft>
              <a:buNone/>
            </a:pPr>
            <a:r>
              <a:rPr lang="en-US" sz="2800" b="1">
                <a:solidFill>
                  <a:schemeClr val="bg1">
                    <a:lumMod val="90000"/>
                    <a:lumOff val="10000"/>
                  </a:schemeClr>
                </a:solidFill>
                <a:ea typeface="Anton"/>
                <a:cs typeface="Anton"/>
                <a:sym typeface="Anton"/>
              </a:rPr>
              <a:t>Please share your thoughts and comments with us by email to </a:t>
            </a:r>
            <a:r>
              <a:rPr lang="en-US" sz="2800" b="1" err="1">
                <a:solidFill>
                  <a:schemeClr val="bg1">
                    <a:lumMod val="90000"/>
                    <a:lumOff val="10000"/>
                  </a:schemeClr>
                </a:solidFill>
                <a:ea typeface="Anton"/>
                <a:cs typeface="Anton"/>
                <a:sym typeface="Anton"/>
              </a:rPr>
              <a:t>info@savetheharbor.org</a:t>
            </a:r>
            <a:endParaRPr lang="en-US" sz="2800" b="1">
              <a:solidFill>
                <a:schemeClr val="bg1">
                  <a:lumMod val="90000"/>
                  <a:lumOff val="10000"/>
                </a:schemeClr>
              </a:solidFill>
              <a:ea typeface="Anton"/>
              <a:cs typeface="Anton"/>
            </a:endParaRPr>
          </a:p>
        </p:txBody>
      </p:sp>
    </p:spTree>
    <p:extLst>
      <p:ext uri="{BB962C8B-B14F-4D97-AF65-F5344CB8AC3E}">
        <p14:creationId xmlns:p14="http://schemas.microsoft.com/office/powerpoint/2010/main" val="11074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20"/>
          <p:cNvSpPr txBox="1"/>
          <p:nvPr/>
        </p:nvSpPr>
        <p:spPr>
          <a:xfrm>
            <a:off x="1578908" y="1833869"/>
            <a:ext cx="5980567" cy="1477297"/>
          </a:xfrm>
          <a:prstGeom prst="rect">
            <a:avLst/>
          </a:prstGeom>
          <a:noFill/>
          <a:ln>
            <a:noFill/>
          </a:ln>
        </p:spPr>
        <p:txBody>
          <a:bodyPr spcFirstLastPara="1" wrap="square" lIns="91425" tIns="91425" rIns="91425" bIns="91425" anchor="ctr" anchorCtr="0">
            <a:spAutoFit/>
          </a:bodyPr>
          <a:lstStyle/>
          <a:p>
            <a:pPr lvl="0" algn="ctr"/>
            <a:r>
              <a:rPr lang="en" sz="2800" b="1">
                <a:solidFill>
                  <a:schemeClr val="dk1"/>
                </a:solidFill>
                <a:ea typeface="Anton"/>
                <a:cs typeface="Anton"/>
                <a:sym typeface="Anton"/>
              </a:rPr>
              <a:t>MBC Hearing #1</a:t>
            </a:r>
            <a:br>
              <a:rPr lang="en" sz="2800" b="1">
                <a:ea typeface="Anton"/>
                <a:cs typeface="Anton"/>
              </a:rPr>
            </a:br>
            <a:r>
              <a:rPr lang="en" sz="2800" b="1">
                <a:solidFill>
                  <a:schemeClr val="dk1"/>
                </a:solidFill>
                <a:ea typeface="Anton"/>
                <a:cs typeface="Anton"/>
                <a:sym typeface="Anton"/>
              </a:rPr>
              <a:t> </a:t>
            </a:r>
            <a:r>
              <a:rPr lang="en-US" sz="2800" b="1">
                <a:solidFill>
                  <a:schemeClr val="dk1"/>
                </a:solidFill>
                <a:ea typeface="Anton"/>
                <a:cs typeface="Anton"/>
                <a:sym typeface="Anton"/>
              </a:rPr>
              <a:t>Improving Beach Access for People of Color</a:t>
            </a:r>
            <a:endParaRPr lang="en-US" sz="2800" b="1">
              <a:solidFill>
                <a:schemeClr val="dk1"/>
              </a:solidFill>
              <a:ea typeface="Anton"/>
              <a:cs typeface="Anton"/>
            </a:endParaRPr>
          </a:p>
        </p:txBody>
      </p:sp>
      <p:sp>
        <p:nvSpPr>
          <p:cNvPr id="103" name="Google Shape;103;p20"/>
          <p:cNvSpPr txBox="1"/>
          <p:nvPr/>
        </p:nvSpPr>
        <p:spPr>
          <a:xfrm>
            <a:off x="3339717" y="3311501"/>
            <a:ext cx="2464800" cy="461635"/>
          </a:xfrm>
          <a:prstGeom prst="rect">
            <a:avLst/>
          </a:prstGeom>
          <a:noFill/>
          <a:ln>
            <a:noFill/>
          </a:ln>
        </p:spPr>
        <p:txBody>
          <a:bodyPr spcFirstLastPara="1" wrap="square" lIns="91425" tIns="91425" rIns="91425" bIns="91425" anchor="t" anchorCtr="0">
            <a:spAutoFit/>
          </a:bodyPr>
          <a:lstStyle/>
          <a:p>
            <a:pPr algn="ctr"/>
            <a:r>
              <a:rPr lang="en" sz="1800" b="1">
                <a:solidFill>
                  <a:schemeClr val="bg2">
                    <a:lumMod val="90000"/>
                    <a:lumOff val="10000"/>
                  </a:schemeClr>
                </a:solidFill>
                <a:ea typeface="Bebas Neue"/>
                <a:cs typeface="Bebas Neue"/>
                <a:sym typeface="Bebas Neue"/>
              </a:rPr>
              <a:t>May 6, 2021</a:t>
            </a:r>
            <a:endParaRPr sz="1800" b="1">
              <a:solidFill>
                <a:schemeClr val="bg2">
                  <a:lumMod val="90000"/>
                  <a:lumOff val="10000"/>
                </a:schemeClr>
              </a:solidFill>
              <a:ea typeface="Bebas Neue"/>
              <a:cs typeface="Bebas Neue"/>
              <a:sym typeface="Bebas Neue"/>
            </a:endParaRPr>
          </a:p>
        </p:txBody>
      </p:sp>
      <p:cxnSp>
        <p:nvCxnSpPr>
          <p:cNvPr id="104" name="Google Shape;104;p20"/>
          <p:cNvCxnSpPr/>
          <p:nvPr/>
        </p:nvCxnSpPr>
        <p:spPr>
          <a:xfrm>
            <a:off x="3221789" y="3312784"/>
            <a:ext cx="2698800" cy="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2198</Words>
  <Application>Microsoft Macintosh PowerPoint</Application>
  <PresentationFormat>On-screen Show (16:9)</PresentationFormat>
  <Paragraphs>101</Paragraphs>
  <Slides>34</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Oswald</vt:lpstr>
      <vt:lpstr>Anton</vt:lpstr>
      <vt:lpstr>Arial Black</vt:lpstr>
      <vt:lpstr>Arial</vt:lpstr>
      <vt:lpstr>Simple Dark</vt:lpstr>
      <vt:lpstr>Metropolitan Beaches Commission Summit on Equity, Diversity &amp; Inclusion June 18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Abdi Ali </vt:lpstr>
      <vt:lpstr>Following the first hearing, the Metropolitan Beaches Commission and Save the Harbor/Save the Bay</vt:lpstr>
      <vt:lpstr>We increased the diversity of our Better Beaches Program Partnership with DCR, adding 40 new program partners.</vt:lpstr>
      <vt:lpstr>In 2022 we awarded more than $250,000 in Better Beaches Program grants to 62 organizations and creatives to support 100 free beach events and programs in 9 communities</vt:lpstr>
      <vt:lpstr>PowerPoint Presentation</vt:lpstr>
      <vt:lpstr>PowerPoint Presentation</vt:lpstr>
      <vt:lpstr>Colonel (Retired)  Andrea Gayle-Bennett</vt:lpstr>
      <vt:lpstr>Following the second hearing, the Metropolitan Beaches Commission and Save the Harbor/Save the Bay: </vt:lpstr>
      <vt:lpstr>PowerPoint Presentation</vt:lpstr>
      <vt:lpstr>PowerPoint Presentation</vt:lpstr>
      <vt:lpstr>PowerPoint Presentation</vt:lpstr>
      <vt:lpstr>Julia Mejia</vt:lpstr>
      <vt:lpstr>In the winter of 2022, Save the Harbor conducted a comprehensive survey of signage on the region’s public beaches in Nahant, Lynn, Revere, Winthrop, East Boston, South Boston, Dorchester, Quincy and Hull. </vt:lpstr>
      <vt:lpstr>Of the 250 signs we examined, just four  were in languages other than English. </vt:lpstr>
      <vt:lpstr>PowerPoint Presentation</vt:lpstr>
      <vt:lpstr>PowerPoint Presentation</vt:lpstr>
      <vt:lpstr>PowerPoint Presentation</vt:lpstr>
      <vt:lpstr>Following the third hearing, the Metropolitan Beaches Commission and Save the Harbor/Save the Bay </vt:lpstr>
      <vt:lpstr>PowerPoint Presentation</vt:lpstr>
      <vt:lpstr>PowerPoint Presentation</vt:lpstr>
      <vt:lpstr>Reginald Talbert</vt:lpstr>
      <vt:lpstr>PowerPoint Presentation</vt:lpstr>
      <vt:lpstr>PowerPoint Presentation</vt:lpstr>
      <vt:lpstr>Chris Mancini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we’ve learned.</dc:title>
  <cp:lastModifiedBy>Jonathan Mitchell Adamson</cp:lastModifiedBy>
  <cp:revision>3</cp:revision>
  <dcterms:modified xsi:type="dcterms:W3CDTF">2022-06-18T15:44:44Z</dcterms:modified>
</cp:coreProperties>
</file>