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Oswald" pitchFamily="2" charset="77"/>
      <p:regular r:id="rId33"/>
      <p:bold r:id="rId34"/>
    </p:embeddedFont>
    <p:embeddedFont>
      <p:font typeface="Roboto" panose="02000000000000000000" pitchFamily="2" charset="0"/>
      <p:regular r:id="rId35"/>
      <p:bold r:id="rId36"/>
      <p:italic r:id="rId37"/>
      <p:boldItalic r:id="rId38"/>
    </p:embeddedFont>
    <p:embeddedFont>
      <p:font typeface="Staatliches" pitchFamily="2"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45" d="100"/>
          <a:sy n="145" d="100"/>
        </p:scale>
        <p:origin x="6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klcc.org/education/2020-05-20/uo-spanish-professor-suggests-ways-to-make-bilingual-signs-inclusive-in-downtown-eugen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magazine.wildlife.state.nm.us/department-unveils-first-ever-bilingual-aquatic-invasive-species-signs/" TargetMode="External"/><Relationship Id="rId5" Type="http://schemas.openxmlformats.org/officeDocument/2006/relationships/hyperlink" Target="https://pacificsun.com/marin-county-posts-then-removes-bacteria-warning-signs-at-point-reyes-beaches/" TargetMode="External"/><Relationship Id="rId4" Type="http://schemas.openxmlformats.org/officeDocument/2006/relationships/hyperlink" Target="https://enjoyburlington.com/city-wide-signage-install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ettyimages.com/detail/news-photo/signs-promote-covid-19-safety-at-revere-beach-in-revere-news-photo/1228006289?adppopup=tru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mass.gov/news/baker-polito-administration-files-legislation-to-improve-safety-awareness-discourage-swimming-at-undesignated-state-waterfronts" TargetMode="External"/><Relationship Id="rId4" Type="http://schemas.openxmlformats.org/officeDocument/2006/relationships/hyperlink" Target="https://www.mass.gov/doc/waterfront-services-at-dcr-managed-swimming-locations-0/downloa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ass.gov/service-details/recreational-saltwater-fishing-regula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ostonherald.com/2021/07/16/11-million-gallons-of-untreated-wastewater-poured-into-north-shore-beach-over-july-4th-weeken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ma-beaches.healthinspections.us/beaches.cfm?showsearch=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ilive.com/news/2021/07/due-to-high-levels-of-bacteria-swimming-not-recommended-at-2-si-beaches-city-say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portal.ct.gov/DEEP/Fishing/General-Information/Fishing-Guide" TargetMode="External"/><Relationship Id="rId5" Type="http://schemas.openxmlformats.org/officeDocument/2006/relationships/hyperlink" Target="https://health.ri.gov/programs/detail.php?pgm_id=119" TargetMode="External"/><Relationship Id="rId4" Type="http://schemas.openxmlformats.org/officeDocument/2006/relationships/hyperlink" Target="https://www1.nyc.gov/site/em/resources/notify_nyc/public-health-2.pag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atisticalatlas.com/state/Massachusetts/Languag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10da3c6e77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10da3c6e77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None/>
            </a:pPr>
            <a:r xmlns:a="http://schemas.openxmlformats.org/drawingml/2006/main">
              <a:rPr lang="en"/>
              <a:t>Hi everyone, thank you for being here with us this morning. I want to take the opportunity to thank Save the Harbor/Save the Bay and the Metropolitan Beaches Commission for giving me the opportunity to take a deep dive into the important issue of multilingual resources for our communities. We are all here today with a shared understanding of the importance of our public beaches as recreational resources. With this in mind, let’s take a look at the resources community members may encounter when attempting to utilize the public beaches. Bruce,</a:t>
            </a:r>
            <a:endParaRPr xmlns:a="http://schemas.openxmlformats.org/drawingml/2006/main"/>
          </a:p>
          <a:p>
            <a:pPr marL="0" lvl="0" indent="0" algn="l" rtl="0">
              <a:spcBef>
                <a:spcPts val="0"/>
              </a:spcBef>
              <a:spcAft>
                <a:spcPts val="0"/>
              </a:spcAft>
              <a:buNone/>
            </a:pPr>
            <a:endParaRPr/>
          </a:p>
          <a:p>
            <a:pPr xmlns:a="http://schemas.openxmlformats.org/drawingml/2006/main" marL="0" lvl="0" indent="0" algn="l" rtl="0">
              <a:spcBef>
                <a:spcPts val="0"/>
              </a:spcBef>
              <a:spcAft>
                <a:spcPts val="0"/>
              </a:spcAft>
              <a:buNone/>
            </a:pPr>
            <a:r xmlns:a="http://schemas.openxmlformats.org/drawingml/2006/main">
              <a:rPr lang="en" strike="sngStrike"/>
              <a:t>At Save the Harbor/Save the Bay, we are concerned with increasing accessibility to our regions beautiful and clean beaches. These are major recreational resources and it’s important that each individual in the area has an equal opportunity to take advantage of them. With this in mind, we have identified language barriers as an obstacle that our community members may face when hoping to utilize our beaches. </a:t>
            </a:r>
            <a:endParaRPr xmlns:a="http://schemas.openxmlformats.org/drawingml/2006/main" strike="sngStrike"/>
          </a:p>
          <a:p>
            <a:pPr marL="0" lvl="0" indent="0" algn="l" rtl="0">
              <a:spcBef>
                <a:spcPts val="0"/>
              </a:spcBef>
              <a:spcAft>
                <a:spcPts val="0"/>
              </a:spcAft>
              <a:buNone/>
            </a:pPr>
            <a:endParaRPr strike="sngStrike"/>
          </a:p>
          <a:p>
            <a:pPr xmlns:a="http://schemas.openxmlformats.org/drawingml/2006/main" marL="0" lvl="0" indent="0" algn="l" rtl="0">
              <a:spcBef>
                <a:spcPts val="0"/>
              </a:spcBef>
              <a:spcAft>
                <a:spcPts val="0"/>
              </a:spcAft>
              <a:buNone/>
            </a:pPr>
            <a:r xmlns:a="http://schemas.openxmlformats.org/drawingml/2006/main">
              <a:rPr lang="en" strike="sngStrike"/>
              <a:t>The purpose of this presentation is to examine the existing multilingual resources made available by the Department of Conservation and Recreation, the Department of Public Health, and the Department of Marine Fisheries, while also taking a look at some inspiring resources from around the Country. </a:t>
            </a:r>
            <a:endParaRPr xmlns:a="http://schemas.openxmlformats.org/drawingml/2006/main" strike="sng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12bfa36c3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12bfa36c3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None/>
            </a:pPr>
            <a:r xmlns:a="http://schemas.openxmlformats.org/drawingml/2006/main">
              <a:rPr lang="en" b="1"/>
              <a:t>Beach rules and regulations:</a:t>
            </a:r>
            <a:endParaRPr xmlns:a="http://schemas.openxmlformats.org/drawingml/2006/main" b="1"/>
          </a:p>
          <a:p>
            <a:pPr xmlns:a="http://schemas.openxmlformats.org/drawingml/2006/main" marL="0" lvl="0" indent="0" algn="l" rtl="0">
              <a:lnSpc>
                <a:spcPct val="115000"/>
              </a:lnSpc>
              <a:spcBef>
                <a:spcPts val="0"/>
              </a:spcBef>
              <a:spcAft>
                <a:spcPts val="0"/>
              </a:spcAft>
              <a:buClr>
                <a:schemeClr val="dk1"/>
              </a:buClr>
              <a:buSzPts val="1100"/>
              <a:buFont typeface="Arial"/>
              <a:buNone/>
            </a:pPr>
            <a:r xmlns:a="http://schemas.openxmlformats.org/drawingml/2006/main">
              <a:rPr lang="en">
                <a:solidFill>
                  <a:schemeClr val="dk1"/>
                </a:solidFill>
              </a:rPr>
              <a:t>Devin Grammon at the University of Oregon Study found:</a:t>
            </a:r>
            <a:endParaRPr xmlns:a="http://schemas.openxmlformats.org/drawingml/2006/main">
              <a:solidFill>
                <a:schemeClr val="dk1"/>
              </a:solidFill>
            </a:endParaRPr>
          </a:p>
          <a:p>
            <a:pPr xmlns:a="http://schemas.openxmlformats.org/drawingml/2006/main" marL="0" lvl="0" indent="0" algn="l" rtl="0">
              <a:lnSpc>
                <a:spcPct val="115000"/>
              </a:lnSpc>
              <a:spcBef>
                <a:spcPts val="0"/>
              </a:spcBef>
              <a:spcAft>
                <a:spcPts val="0"/>
              </a:spcAft>
              <a:buClr>
                <a:schemeClr val="dk1"/>
              </a:buClr>
              <a:buSzPts val="1100"/>
              <a:buFont typeface="Arial"/>
              <a:buNone/>
            </a:pPr>
            <a:r xmlns:a="http://schemas.openxmlformats.org/drawingml/2006/main">
              <a:rPr lang="en">
                <a:solidFill>
                  <a:schemeClr val="dk1"/>
                </a:solidFill>
              </a:rPr>
              <a:t>-Signs with proper spanish grammar will provide more accurate translations</a:t>
            </a:r>
            <a:endParaRPr xmlns:a="http://schemas.openxmlformats.org/drawingml/2006/main">
              <a:solidFill>
                <a:schemeClr val="dk1"/>
              </a:solidFill>
            </a:endParaRPr>
          </a:p>
          <a:p>
            <a:pPr xmlns:a="http://schemas.openxmlformats.org/drawingml/2006/main" marL="0" lvl="0" indent="0" algn="l" rtl="0">
              <a:lnSpc>
                <a:spcPct val="115000"/>
              </a:lnSpc>
              <a:spcBef>
                <a:spcPts val="0"/>
              </a:spcBef>
              <a:spcAft>
                <a:spcPts val="0"/>
              </a:spcAft>
              <a:buClr>
                <a:schemeClr val="dk1"/>
              </a:buClr>
              <a:buSzPts val="1100"/>
              <a:buFont typeface="Arial"/>
              <a:buNone/>
            </a:pPr>
            <a:r xmlns:a="http://schemas.openxmlformats.org/drawingml/2006/main">
              <a:rPr lang="en">
                <a:solidFill>
                  <a:schemeClr val="dk1"/>
                </a:solidFill>
              </a:rPr>
              <a:t>-Using similar typography for multiple languages - so languages are equally visible</a:t>
            </a:r>
            <a:endParaRPr xmlns:a="http://schemas.openxmlformats.org/drawingml/2006/main">
              <a:solidFill>
                <a:schemeClr val="dk1"/>
              </a:solidFill>
            </a:endParaRPr>
          </a:p>
          <a:p>
            <a:pPr xmlns:a="http://schemas.openxmlformats.org/drawingml/2006/main" marL="0" lvl="0" indent="0" algn="l" rtl="0">
              <a:lnSpc>
                <a:spcPct val="115000"/>
              </a:lnSpc>
              <a:spcBef>
                <a:spcPts val="0"/>
              </a:spcBef>
              <a:spcAft>
                <a:spcPts val="0"/>
              </a:spcAft>
              <a:buClr>
                <a:schemeClr val="dk1"/>
              </a:buClr>
              <a:buSzPts val="1100"/>
              <a:buFont typeface="Arial"/>
              <a:buNone/>
            </a:pPr>
            <a:r xmlns:a="http://schemas.openxmlformats.org/drawingml/2006/main">
              <a:rPr lang="en">
                <a:solidFill>
                  <a:schemeClr val="dk1"/>
                </a:solidFill>
              </a:rPr>
              <a:t>-Including welcoming signs in addition to the prohibitory and regulatory signs</a:t>
            </a:r>
            <a:endParaRPr xmlns:a="http://schemas.openxmlformats.org/drawingml/2006/main">
              <a:solidFill>
                <a:schemeClr val="dk1"/>
              </a:solidFill>
            </a:endParaRPr>
          </a:p>
          <a:p>
            <a:pPr xmlns:a="http://schemas.openxmlformats.org/drawingml/2006/main" marL="0" lvl="0" indent="0" algn="l" rtl="0">
              <a:lnSpc>
                <a:spcPct val="115000"/>
              </a:lnSpc>
              <a:spcBef>
                <a:spcPts val="0"/>
              </a:spcBef>
              <a:spcAft>
                <a:spcPts val="0"/>
              </a:spcAft>
              <a:buClr>
                <a:schemeClr val="dk1"/>
              </a:buClr>
              <a:buSzPts val="1100"/>
              <a:buFont typeface="Arial"/>
              <a:buNone/>
            </a:pPr>
            <a:r xmlns:a="http://schemas.openxmlformats.org/drawingml/2006/main">
              <a:rPr lang="en">
                <a:solidFill>
                  <a:schemeClr val="dk1"/>
                </a:solidFill>
              </a:rPr>
              <a:t>Source:</a:t>
            </a:r>
            <a:r xmlns:a="http://schemas.openxmlformats.org/drawingml/2006/main" xmlns:r="http://schemas.openxmlformats.org/officeDocument/2006/relationships">
              <a:rPr lang="en">
                <a:solidFill>
                  <a:schemeClr val="dk1"/>
                </a:solidFill>
                <a:uFill>
                  <a:noFill/>
                </a:uFill>
                <a:hlinkClick r:id="rId3">
                  <a:extLst>
                    <a:ext uri="{A12FA001-AC4F-418D-AE19-62706E023703}">
                      <ahyp:hlinkClr xmlns:ahyp="http://schemas.microsoft.com/office/drawing/2018/hyperlinkcolor" val="tx"/>
                    </a:ext>
                  </a:extLst>
                </a:hlinkClick>
              </a:rPr>
              <a:t> </a:t>
            </a:r>
            <a:r xmlns:a="http://schemas.openxmlformats.org/drawingml/2006/main" xmlns:r="http://schemas.openxmlformats.org/officeDocument/2006/relationships">
              <a:rPr lang="en" u="sng">
                <a:solidFill>
                  <a:schemeClr val="hlink"/>
                </a:solidFill>
                <a:hlinkClick r:id="rId3"/>
              </a:rPr>
              <a:t>https://www.klcc.org/education/2020-05-20/uo-spanish-professor-suggests-ways-to-make-bilingual-signs-inclusive-in-downtown-eugene</a:t>
            </a:r>
            <a:endParaRPr xmlns:a="http://schemas.openxmlformats.org/drawingml/2006/main" u="sng">
              <a:solidFill>
                <a:schemeClr val="hlink"/>
              </a:solidFill>
            </a:endParaRPr>
          </a:p>
          <a:p>
            <a:pPr xmlns:a="http://schemas.openxmlformats.org/drawingml/2006/main" marL="0" lvl="0" indent="0" algn="l" rtl="0">
              <a:lnSpc>
                <a:spcPct val="115000"/>
              </a:lnSpc>
              <a:spcBef>
                <a:spcPts val="0"/>
              </a:spcBef>
              <a:spcAft>
                <a:spcPts val="0"/>
              </a:spcAft>
              <a:buClr>
                <a:schemeClr val="dk1"/>
              </a:buClr>
              <a:buSzPts val="1100"/>
              <a:buFont typeface="Arial"/>
              <a:buNone/>
            </a:pPr>
            <a:r xmlns:a="http://schemas.openxmlformats.org/drawingml/2006/main">
              <a:rPr lang="en">
                <a:solidFill>
                  <a:schemeClr val="dk1"/>
                </a:solidFill>
              </a:rPr>
              <a:t>Blanchard beach source:</a:t>
            </a:r>
            <a:r xmlns:a="http://schemas.openxmlformats.org/drawingml/2006/main" xmlns:r="http://schemas.openxmlformats.org/officeDocument/2006/relationships">
              <a:rPr lang="en">
                <a:solidFill>
                  <a:schemeClr val="dk1"/>
                </a:solidFill>
                <a:uFill>
                  <a:noFill/>
                </a:uFill>
                <a:hlinkClick r:id="rId4">
                  <a:extLst>
                    <a:ext uri="{A12FA001-AC4F-418D-AE19-62706E023703}">
                      <ahyp:hlinkClr xmlns:ahyp="http://schemas.microsoft.com/office/drawing/2018/hyperlinkcolor" val="tx"/>
                    </a:ext>
                  </a:extLst>
                </a:hlinkClick>
              </a:rPr>
              <a:t> </a:t>
            </a:r>
            <a:r xmlns:a="http://schemas.openxmlformats.org/drawingml/2006/main" xmlns:r="http://schemas.openxmlformats.org/officeDocument/2006/relationships">
              <a:rPr lang="en" u="sng">
                <a:solidFill>
                  <a:schemeClr val="hlink"/>
                </a:solidFill>
                <a:hlinkClick r:id="rId4"/>
              </a:rPr>
              <a:t>https://enjoyburlington.com/city-wide-signage-installation/</a:t>
            </a:r>
            <a:endParaRPr xmlns:a="http://schemas.openxmlformats.org/drawingml/2006/main" u="sng">
              <a:solidFill>
                <a:schemeClr val="hlink"/>
              </a:solidFill>
            </a:endParaRPr>
          </a:p>
          <a:p>
            <a:pPr xmlns:a="http://schemas.openxmlformats.org/drawingml/2006/main" marL="0" lvl="0" indent="0" algn="l" rtl="0">
              <a:lnSpc>
                <a:spcPct val="115000"/>
              </a:lnSpc>
              <a:spcBef>
                <a:spcPts val="0"/>
              </a:spcBef>
              <a:spcAft>
                <a:spcPts val="0"/>
              </a:spcAft>
              <a:buClr>
                <a:schemeClr val="dk1"/>
              </a:buClr>
              <a:buSzPts val="1100"/>
              <a:buFont typeface="Arial"/>
              <a:buNone/>
            </a:pPr>
            <a:r xmlns:a="http://schemas.openxmlformats.org/drawingml/2006/main">
              <a:rPr lang="en">
                <a:solidFill>
                  <a:schemeClr val="dk1"/>
                </a:solidFill>
              </a:rPr>
              <a:t>“</a:t>
            </a:r>
            <a:r xmlns:a="http://schemas.openxmlformats.org/drawingml/2006/main">
              <a:rPr lang="en" sz="1350">
                <a:solidFill>
                  <a:srgbClr val="666666"/>
                </a:solidFill>
                <a:highlight>
                  <a:srgbClr val="FFFFFF"/>
                </a:highlight>
                <a:latin typeface="Calibri"/>
                <a:ea typeface="Calibri"/>
                <a:cs typeface="Calibri"/>
                <a:sym typeface="Calibri"/>
              </a:rPr>
              <a:t>Multi-lingual rules and regulations signage at all of our public beaches, City Hall Park, and Roosevelt Park ensure everyone knows the Park rules.”</a:t>
            </a:r>
            <a:endParaRPr xmlns:a="http://schemas.openxmlformats.org/drawingml/2006/main" sz="1350">
              <a:solidFill>
                <a:srgbClr val="666666"/>
              </a:solidFill>
              <a:highlight>
                <a:srgbClr val="FFFFFF"/>
              </a:highlight>
              <a:latin typeface="Calibri"/>
              <a:ea typeface="Calibri"/>
              <a:cs typeface="Calibri"/>
              <a:sym typeface="Calibri"/>
            </a:endParaRPr>
          </a:p>
          <a:p>
            <a:pPr xmlns:a="http://schemas.openxmlformats.org/drawingml/2006/main" marL="0" lvl="0" indent="0" algn="l" rtl="0">
              <a:lnSpc>
                <a:spcPct val="115000"/>
              </a:lnSpc>
              <a:spcBef>
                <a:spcPts val="0"/>
              </a:spcBef>
              <a:spcAft>
                <a:spcPts val="0"/>
              </a:spcAft>
              <a:buClr>
                <a:schemeClr val="dk1"/>
              </a:buClr>
              <a:buSzPts val="1100"/>
              <a:buFont typeface="Arial"/>
              <a:buNone/>
            </a:pPr>
            <a:r xmlns:a="http://schemas.openxmlformats.org/drawingml/2006/main">
              <a:rPr lang="en" sz="1350">
                <a:solidFill>
                  <a:srgbClr val="666666"/>
                </a:solidFill>
                <a:highlight>
                  <a:srgbClr val="FFFFFF"/>
                </a:highlight>
                <a:latin typeface="Calibri"/>
                <a:ea typeface="Calibri"/>
                <a:cs typeface="Calibri"/>
                <a:sym typeface="Calibri"/>
              </a:rPr>
              <a:t>These signs are uniform throught the city through its design, providing cohesiveness between all the information</a:t>
            </a:r>
            <a:endParaRPr xmlns:a="http://schemas.openxmlformats.org/drawingml/2006/main" sz="1350">
              <a:solidFill>
                <a:srgbClr val="666666"/>
              </a:solidFill>
              <a:highlight>
                <a:srgbClr val="FFFFFF"/>
              </a:highlight>
              <a:latin typeface="Calibri"/>
              <a:ea typeface="Calibri"/>
              <a:cs typeface="Calibri"/>
              <a:sym typeface="Calibri"/>
            </a:endParaRPr>
          </a:p>
          <a:p>
            <a:pPr xmlns:a="http://schemas.openxmlformats.org/drawingml/2006/main" marL="0" lvl="0" indent="0" algn="l" rtl="0">
              <a:lnSpc>
                <a:spcPct val="115000"/>
              </a:lnSpc>
              <a:spcBef>
                <a:spcPts val="0"/>
              </a:spcBef>
              <a:spcAft>
                <a:spcPts val="0"/>
              </a:spcAft>
              <a:buClr>
                <a:schemeClr val="dk1"/>
              </a:buClr>
              <a:buSzPts val="1100"/>
              <a:buFont typeface="Arial"/>
              <a:buNone/>
            </a:pPr>
            <a:r xmlns:a="http://schemas.openxmlformats.org/drawingml/2006/main">
              <a:rPr lang="en" b="1">
                <a:solidFill>
                  <a:schemeClr val="dk1"/>
                </a:solidFill>
                <a:highlight>
                  <a:srgbClr val="FFFFFF"/>
                </a:highlight>
              </a:rPr>
              <a:t>Soofa</a:t>
            </a:r>
            <a:r xmlns:a="http://schemas.openxmlformats.org/drawingml/2006/main">
              <a:rPr lang="en">
                <a:solidFill>
                  <a:schemeClr val="dk1"/>
                </a:solidFill>
                <a:highlight>
                  <a:srgbClr val="FFFFFF"/>
                </a:highlight>
              </a:rPr>
              <a:t> could be a resource here in aiding to create multilingual signs like the one in Burlington VT… they already have a relationship established with the city of revere:</a:t>
            </a:r>
            <a:endParaRPr xmlns:a="http://schemas.openxmlformats.org/drawingml/2006/main">
              <a:solidFill>
                <a:schemeClr val="dk1"/>
              </a:solidFill>
              <a:highlight>
                <a:srgbClr val="FFFFFF"/>
              </a:highlight>
            </a:endParaRPr>
          </a:p>
          <a:p>
            <a:pPr xmlns:a="http://schemas.openxmlformats.org/drawingml/2006/main" marL="0" lvl="0" indent="0" algn="l" rtl="0">
              <a:lnSpc>
                <a:spcPct val="115000"/>
              </a:lnSpc>
              <a:spcBef>
                <a:spcPts val="0"/>
              </a:spcBef>
              <a:spcAft>
                <a:spcPts val="0"/>
              </a:spcAft>
              <a:buNone/>
            </a:pPr>
            <a:r xmlns:a="http://schemas.openxmlformats.org/drawingml/2006/main">
              <a:rPr lang="en">
                <a:solidFill>
                  <a:schemeClr val="dk1"/>
                </a:solidFill>
                <a:highlight>
                  <a:srgbClr val="FFFFFF"/>
                </a:highlight>
              </a:rPr>
              <a:t>https://www.smartcitiesdive.com/news/revere-massachusetts-coronavirus-soofa-communications-opioid-epidemic/578344/</a:t>
            </a:r>
            <a:endParaRPr xmlns:a="http://schemas.openxmlformats.org/drawingml/2006/main"/>
          </a:p>
          <a:p>
            <a:pPr marL="0" lvl="0" indent="0" algn="l" rtl="0">
              <a:spcBef>
                <a:spcPts val="0"/>
              </a:spcBef>
              <a:spcAft>
                <a:spcPts val="0"/>
              </a:spcAft>
              <a:buNone/>
            </a:pPr>
            <a:endParaRPr b="1"/>
          </a:p>
          <a:p>
            <a:pPr xmlns:a="http://schemas.openxmlformats.org/drawingml/2006/main" marL="0" lvl="0" indent="0" algn="l" rtl="0">
              <a:spcBef>
                <a:spcPts val="0"/>
              </a:spcBef>
              <a:spcAft>
                <a:spcPts val="0"/>
              </a:spcAft>
              <a:buNone/>
            </a:pPr>
            <a:r xmlns:a="http://schemas.openxmlformats.org/drawingml/2006/main">
              <a:rPr lang="en" b="1"/>
              <a:t>Water quality:</a:t>
            </a:r>
            <a:endParaRPr xmlns:a="http://schemas.openxmlformats.org/drawingml/2006/main" b="1"/>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Notable in this on-site example is the QR code on the sign, this allows individuals to scan and be linked to more information or information in their language</a:t>
            </a:r>
            <a:endParaRPr xmlns:a="http://schemas.openxmlformats.org/drawingml/2006/main">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xmlns:r="http://schemas.openxmlformats.org/officeDocument/2006/relationships">
              <a:rPr lang="en" u="sng">
                <a:solidFill>
                  <a:schemeClr val="hlink"/>
                </a:solidFill>
                <a:hlinkClick r:id="rId5"/>
              </a:rPr>
              <a:t>https://pacificsun.com/marin-county-posts-then-removes-bacteria-warning-signs-at-point-reyes-beaches/</a:t>
            </a:r>
            <a:r xmlns:a="http://schemas.openxmlformats.org/drawingml/2006/main">
              <a:rPr lang="en">
                <a:solidFill>
                  <a:schemeClr val="dk1"/>
                </a:solidFill>
              </a:rPr>
              <a:t> </a:t>
            </a:r>
            <a:endParaRPr xmlns:a="http://schemas.openxmlformats.org/drawingml/2006/main">
              <a:solidFill>
                <a:schemeClr val="dk1"/>
              </a:solidFill>
            </a:endParaRPr>
          </a:p>
          <a:p>
            <a:pPr marL="0" lvl="0" indent="0" algn="l" rtl="0">
              <a:spcBef>
                <a:spcPts val="0"/>
              </a:spcBef>
              <a:spcAft>
                <a:spcPts val="0"/>
              </a:spcAft>
              <a:buNone/>
            </a:pPr>
            <a:endParaRPr b="1"/>
          </a:p>
          <a:p>
            <a:pPr xmlns:a="http://schemas.openxmlformats.org/drawingml/2006/main" marL="0" lvl="0" indent="0" algn="l" rtl="0">
              <a:spcBef>
                <a:spcPts val="0"/>
              </a:spcBef>
              <a:spcAft>
                <a:spcPts val="0"/>
              </a:spcAft>
              <a:buNone/>
            </a:pPr>
            <a:r xmlns:a="http://schemas.openxmlformats.org/drawingml/2006/main">
              <a:rPr lang="en" b="1"/>
              <a:t>Saltwater fishing regulations:</a:t>
            </a:r>
            <a:endParaRPr xmlns:a="http://schemas.openxmlformats.org/drawingml/2006/main" b="1"/>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The New Mexico Department of Game and Fish are concerned with the potential of accidentally introducing aquatic invasive species to their waters from boats returning from contaminated waters. They regularly run boat inspection checks. This is a sign that they originally posted at two points and created plan to put at least 10 more up in order to ensure this information is communicated to as many individuals as possible. </a:t>
            </a:r>
            <a:endParaRPr xmlns:a="http://schemas.openxmlformats.org/drawingml/2006/main">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xmlns:r="http://schemas.openxmlformats.org/officeDocument/2006/relationships">
              <a:rPr lang="en" u="sng">
                <a:solidFill>
                  <a:schemeClr val="hlink"/>
                </a:solidFill>
                <a:hlinkClick r:id="rId6"/>
              </a:rPr>
              <a:t>https://magazine.wildlife.state.nm.us/department-unveils-first-ever-bilingual-aquatic-invasive-species-signs/</a:t>
            </a:r>
            <a:r xmlns:a="http://schemas.openxmlformats.org/drawingml/2006/main">
              <a:rPr lang="en">
                <a:solidFill>
                  <a:schemeClr val="dk1"/>
                </a:solidFill>
              </a:rPr>
              <a:t> </a:t>
            </a:r>
            <a:endParaRPr xmlns:a="http://schemas.openxmlformats.org/drawingml/2006/main">
              <a:solidFill>
                <a:schemeClr val="dk1"/>
              </a:solidFill>
            </a:endParaRPr>
          </a:p>
          <a:p>
            <a:pPr marL="0" lvl="0" indent="0" algn="l" rtl="0">
              <a:spcBef>
                <a:spcPts val="0"/>
              </a:spcBef>
              <a:spcAft>
                <a:spcPts val="0"/>
              </a:spcAft>
              <a:buNone/>
            </a:pP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12bfa36c3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12bfa36c3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None/>
            </a:pPr>
            <a:r xmlns:a="http://schemas.openxmlformats.org/drawingml/2006/main">
              <a:rPr lang="en"/>
              <a:t>QR  code to blog post with media advisory </a:t>
            </a:r>
            <a:endParaRPr xmlns:a="http://schemas.openxmlformats.org/drawingml/2006/main" b="1">
              <a:highlight>
                <a:srgbClr val="FFFF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2bfa36c31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2bfa36c3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2bfa36c3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2bfa36c3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100170fa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100170fa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Revere beach sign: </a:t>
            </a:r>
            <a:r xmlns:a="http://schemas.openxmlformats.org/drawingml/2006/main" xmlns:r="http://schemas.openxmlformats.org/officeDocument/2006/relationships">
              <a:rPr lang="en" u="sng">
                <a:solidFill>
                  <a:schemeClr val="hlink"/>
                </a:solidFill>
                <a:hlinkClick r:id="rId3"/>
              </a:rPr>
              <a:t>https://www.gettyimages.com/detail/news-photo/signs-promote-covid-19-safety-at-revere-beach-in-revere-news-photo/1228006289?adppopup=true</a:t>
            </a:r>
            <a:endParaRPr xmlns:a="http://schemas.openxmlformats.org/drawingml/2006/main">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DCR site: https://www.mass.gov/saltwater-ocean-beaches</a:t>
            </a:r>
            <a:endParaRPr xmlns:a="http://schemas.openxmlformats.org/drawingml/2006/main">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From DCR website: </a:t>
            </a:r>
            <a:r xmlns:a="http://schemas.openxmlformats.org/drawingml/2006/main" xmlns:r="http://schemas.openxmlformats.org/officeDocument/2006/relationships">
              <a:rPr lang="en" u="sng">
                <a:solidFill>
                  <a:schemeClr val="hlink"/>
                </a:solidFill>
                <a:hlinkClick r:id="rId4"/>
              </a:rPr>
              <a:t>https://www.mass.gov/doc/waterfront-services-at-dcr-managed-swimming-locations-0/download</a:t>
            </a:r>
            <a:endParaRPr xmlns:a="http://schemas.openxmlformats.org/drawingml/2006/main">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b="1">
                <a:solidFill>
                  <a:schemeClr val="dk1"/>
                </a:solidFill>
              </a:rPr>
              <a:t>But according to this release:</a:t>
            </a:r>
            <a:endParaRPr xmlns:a="http://schemas.openxmlformats.org/drawingml/2006/main" b="1">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xmlns:r="http://schemas.openxmlformats.org/officeDocument/2006/relationships">
              <a:rPr lang="en" u="sng">
                <a:solidFill>
                  <a:schemeClr val="hlink"/>
                </a:solidFill>
                <a:hlinkClick r:id="rId5"/>
              </a:rPr>
              <a:t>https://www.mass.gov/news/baker-polito-administration-files-legislation-to-improve-safety-awareness-discourage-swimming-at-undesignated-state-waterfronts</a:t>
            </a:r>
            <a:endParaRPr xmlns:a="http://schemas.openxmlformats.org/drawingml/2006/main">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rgbClr val="141414"/>
                </a:solidFill>
              </a:rPr>
              <a:t>“DCR welcomes visitors of all ages and swimming abilities to our waterfronts each summer season, and we ask that each person heed park signs, staff direction, and water safety recommendations,” said DCR Commissioner Jim Montgomery. “The increase in fines for swimming in unsafe waters on DCR property is another example of the Administration’s continued commitment to increasing safety throughout our state park system.”</a:t>
            </a:r>
            <a:endParaRPr xmlns:a="http://schemas.openxmlformats.org/drawingml/2006/main">
              <a:solidFill>
                <a:srgbClr val="141414"/>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rgbClr val="141414"/>
                </a:solidFill>
              </a:rPr>
              <a:t>How can this information be communicated without bilingual signage?</a:t>
            </a:r>
            <a:endParaRPr xmlns:a="http://schemas.openxmlformats.org/drawingml/2006/main">
              <a:solidFill>
                <a:srgbClr val="141414"/>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rgbClr val="141414"/>
                </a:solidFill>
              </a:rPr>
              <a:t>There is multiple languages only at select sites according to the report. </a:t>
            </a:r>
            <a:endParaRPr xmlns:a="http://schemas.openxmlformats.org/drawingml/2006/ma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100170faa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100170faa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d1d3d927a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d1d3d927a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highlight>
                  <a:srgbClr val="FFF2CC"/>
                </a:highlight>
              </a:rPr>
              <a:t>No multilingual on site signage was identified </a:t>
            </a:r>
            <a:endParaRPr xmlns:a="http://schemas.openxmlformats.org/drawingml/2006/main">
              <a:solidFill>
                <a:schemeClr val="dk1"/>
              </a:solidFill>
              <a:highlight>
                <a:srgbClr val="FFF2CC"/>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Additionally, the DMF website is able to translate using the google translate function, this is great, however, the many helpful resources also available on the site are not translated. There are fines and penalties associated with each fish, it is unfair to impose these regulations on individuals who are not even aware of them because fish names don’t translate well between languages</a:t>
            </a:r>
            <a:endParaRPr xmlns:a="http://schemas.openxmlformats.org/drawingml/2006/main">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xmlns:r="http://schemas.openxmlformats.org/officeDocument/2006/relationships">
              <a:rPr lang="en" u="sng">
                <a:solidFill>
                  <a:schemeClr val="hlink"/>
                </a:solidFill>
                <a:hlinkClick r:id="rId3"/>
              </a:rPr>
              <a:t>https://www.mass.gov/service-details/recreational-saltwater-fishing-regulations</a:t>
            </a:r>
            <a:r xmlns:a="http://schemas.openxmlformats.org/drawingml/2006/main">
              <a:rPr lang="en">
                <a:solidFill>
                  <a:schemeClr val="dk1"/>
                </a:solidFill>
              </a:rPr>
              <a:t> </a:t>
            </a:r>
            <a:endParaRPr xmlns:a="http://schemas.openxmlformats.org/drawingml/2006/ma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100170faa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00170faa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10f897030c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0f897030c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During July of 2021 there was multilingual signage pictured at King’s Beach. We see signs in both English and Spanish, however, the spanish sign does not have information about potential bacteria in the water, which is important information to provide to community members. Also, without the English and Spanish signs being posted next to each other, how can one be sure that the necessary information reached individual community members regardless of their primary language?</a:t>
            </a:r>
            <a:endParaRPr xmlns:a="http://schemas.openxmlformats.org/drawingml/2006/main">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Source: </a:t>
            </a:r>
            <a:r xmlns:a="http://schemas.openxmlformats.org/drawingml/2006/main" xmlns:r="http://schemas.openxmlformats.org/officeDocument/2006/relationships">
              <a:rPr lang="en" u="sng">
                <a:solidFill>
                  <a:schemeClr val="hlink"/>
                </a:solidFill>
                <a:hlinkClick r:id="rId3"/>
              </a:rPr>
              <a:t>https://www.bostonherald.com/2021/07/16/11-million-gallons-of-untreated-wastewater-poured-into-north-shore-beach-over-july-4th-weekend/</a:t>
            </a:r>
            <a:r xmlns:a="http://schemas.openxmlformats.org/drawingml/2006/main">
              <a:rPr lang="en">
                <a:solidFill>
                  <a:schemeClr val="dk1"/>
                </a:solidFill>
              </a:rPr>
              <a:t> </a:t>
            </a:r>
            <a:endParaRPr xmlns:a="http://schemas.openxmlformats.org/drawingml/2006/main">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Additionally, DPH puts out a website where you can access recent water quality information and easily filter for results using the beach name or town. This page also has a useful FAQ question that explains water quality testing, however, none of this information is translated into a secondary language, making it inaccessible to non-english speakers. </a:t>
            </a:r>
            <a:endParaRPr xmlns:a="http://schemas.openxmlformats.org/drawingml/2006/main">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DPH site: </a:t>
            </a:r>
            <a:r xmlns:a="http://schemas.openxmlformats.org/drawingml/2006/main" xmlns:r="http://schemas.openxmlformats.org/officeDocument/2006/relationships">
              <a:rPr lang="en" u="sng">
                <a:solidFill>
                  <a:schemeClr val="hlink"/>
                </a:solidFill>
                <a:hlinkClick r:id="rId4"/>
              </a:rPr>
              <a:t>https://ma-beaches.healthinspections.us/beaches.cfm?showsearch=1</a:t>
            </a:r>
            <a:r xmlns:a="http://schemas.openxmlformats.org/drawingml/2006/main">
              <a:rPr lang="en">
                <a:solidFill>
                  <a:schemeClr val="dk1"/>
                </a:solidFill>
              </a:rPr>
              <a:t> </a:t>
            </a:r>
            <a:endParaRPr xmlns:a="http://schemas.openxmlformats.org/drawingml/2006/ma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12bfa36c3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12bfa36c3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None/>
            </a:pPr>
            <a:r xmlns:a="http://schemas.openxmlformats.org/drawingml/2006/main">
              <a:rPr lang="en"/>
              <a:t>QR code - </a:t>
            </a:r>
            <a:endParaRPr xmlns:a="http://schemas.openxmlformats.org/drawingml/2006/main"/>
          </a:p>
          <a:p>
            <a:pPr xmlns:a="http://schemas.openxmlformats.org/drawingml/2006/main" marL="0" lvl="0" indent="0" algn="l" rtl="0">
              <a:spcBef>
                <a:spcPts val="0"/>
              </a:spcBef>
              <a:spcAft>
                <a:spcPts val="0"/>
              </a:spcAft>
              <a:buNone/>
            </a:pPr>
            <a:r xmlns:a="http://schemas.openxmlformats.org/drawingml/2006/main">
              <a:rPr lang="en"/>
              <a:t>Social media - “</a:t>
            </a:r>
            <a:r xmlns:a="http://schemas.openxmlformats.org/drawingml/2006/main">
              <a:rPr lang="en" sz="1200">
                <a:solidFill>
                  <a:srgbClr val="333333"/>
                </a:solidFill>
                <a:highlight>
                  <a:srgbClr val="FFFFFF"/>
                </a:highlight>
              </a:rPr>
              <a:t>Communicating with the City through social media further enables customers to contact the City in a direct and meaningful way.”</a:t>
            </a:r>
            <a:endParaRPr xmlns:a="http://schemas.openxmlformats.org/drawingml/2006/main"/>
          </a:p>
          <a:p>
            <a:pPr xmlns:a="http://schemas.openxmlformats.org/drawingml/2006/main" marL="0" lvl="0" indent="0" algn="l" rtl="0">
              <a:spcBef>
                <a:spcPts val="0"/>
              </a:spcBef>
              <a:spcAft>
                <a:spcPts val="0"/>
              </a:spcAft>
              <a:buNone/>
            </a:pPr>
            <a:r xmlns:a="http://schemas.openxmlformats.org/drawingml/2006/main">
              <a:rPr lang="en"/>
              <a:t>Going digital - “</a:t>
            </a:r>
            <a:r xmlns:a="http://schemas.openxmlformats.org/drawingml/2006/main">
              <a:rPr lang="en" sz="1200">
                <a:solidFill>
                  <a:srgbClr val="0A0A0A"/>
                </a:solidFill>
                <a:highlight>
                  <a:srgbClr val="FEFEFE"/>
                </a:highlight>
                <a:latin typeface="Open Sans"/>
                <a:ea typeface="Open Sans"/>
                <a:cs typeface="Open Sans"/>
                <a:sym typeface="Open Sans"/>
              </a:rPr>
              <a:t> The benefits to “going digital” are many—convenient, immediate access to information from nearly anywhere; t</a:t>
            </a:r>
            <a:r xmlns:a="http://schemas.openxmlformats.org/drawingml/2006/main">
              <a:rPr lang="en" sz="1200" b="1">
                <a:solidFill>
                  <a:srgbClr val="0A0A0A"/>
                </a:solidFill>
                <a:highlight>
                  <a:srgbClr val="FEFEFE"/>
                </a:highlight>
                <a:latin typeface="Open Sans"/>
                <a:ea typeface="Open Sans"/>
                <a:cs typeface="Open Sans"/>
                <a:sym typeface="Open Sans"/>
              </a:rPr>
              <a:t>he ability to include multiple languages; the ability for real-time updates</a:t>
            </a:r>
            <a:r xmlns:a="http://schemas.openxmlformats.org/drawingml/2006/main">
              <a:rPr lang="en" sz="1200">
                <a:solidFill>
                  <a:srgbClr val="0A0A0A"/>
                </a:solidFill>
                <a:highlight>
                  <a:srgbClr val="FEFEFE"/>
                </a:highlight>
                <a:latin typeface="Open Sans"/>
                <a:ea typeface="Open Sans"/>
                <a:cs typeface="Open Sans"/>
                <a:sym typeface="Open Sans"/>
              </a:rPr>
              <a:t> as regulations change or new areas open; increased relevance to the next generation of outdoor enthusiasts; and elimination of thousands of unused copies that end up being recycled or worse, simply disposed of. The option of having shorter PDF versions that can be printed for users if needed will help ease the transition.”</a:t>
            </a:r>
            <a:endParaRPr xmlns:a="http://schemas.openxmlformats.org/drawingml/2006/main"/>
          </a:p>
          <a:p>
            <a:pPr marL="0" lvl="0" indent="0" algn="l" rtl="0">
              <a:spcBef>
                <a:spcPts val="0"/>
              </a:spcBef>
              <a:spcAft>
                <a:spcPts val="0"/>
              </a:spcAft>
              <a:buNone/>
            </a:pPr>
            <a:endParaRPr/>
          </a:p>
          <a:p>
            <a:pPr marL="0" lvl="0" indent="0" algn="l" rtl="0">
              <a:spcBef>
                <a:spcPts val="0"/>
              </a:spcBef>
              <a:spcAft>
                <a:spcPts val="0"/>
              </a:spcAft>
              <a:buNone/>
            </a:pPr>
            <a:endParaRPr/>
          </a:p>
          <a:p>
            <a:pPr xmlns:a="http://schemas.openxmlformats.org/drawingml/2006/main" marL="0" lvl="0" indent="0" algn="l" rtl="0">
              <a:spcBef>
                <a:spcPts val="0"/>
              </a:spcBef>
              <a:spcAft>
                <a:spcPts val="0"/>
              </a:spcAft>
              <a:buNone/>
            </a:pPr>
            <a:r xmlns:a="http://schemas.openxmlformats.org/drawingml/2006/main">
              <a:rPr lang="en" b="1"/>
              <a:t>Beach rules and regulations: QR</a:t>
            </a:r>
            <a:endParaRPr xmlns:a="http://schemas.openxmlformats.org/drawingml/2006/main" b="1"/>
          </a:p>
          <a:p>
            <a:pPr marL="0" lvl="0" indent="0" algn="l" rtl="0">
              <a:spcBef>
                <a:spcPts val="0"/>
              </a:spcBef>
              <a:spcAft>
                <a:spcPts val="0"/>
              </a:spcAft>
              <a:buNone/>
            </a:pPr>
            <a:endParaRPr b="1"/>
          </a:p>
          <a:p>
            <a:pPr xmlns:a="http://schemas.openxmlformats.org/drawingml/2006/main" marL="0" lvl="0" indent="0" algn="l" rtl="0">
              <a:spcBef>
                <a:spcPts val="0"/>
              </a:spcBef>
              <a:spcAft>
                <a:spcPts val="0"/>
              </a:spcAft>
              <a:buNone/>
            </a:pPr>
            <a:r xmlns:a="http://schemas.openxmlformats.org/drawingml/2006/main">
              <a:rPr lang="en" b="1"/>
              <a:t>Water quality: social media</a:t>
            </a:r>
            <a:endParaRPr xmlns:a="http://schemas.openxmlformats.org/drawingml/2006/main">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Staten Island issues alert through their twitter account and provide link to multilingual information: </a:t>
            </a:r>
            <a:r xmlns:a="http://schemas.openxmlformats.org/drawingml/2006/main" xmlns:r="http://schemas.openxmlformats.org/officeDocument/2006/relationships">
              <a:rPr lang="en" u="sng">
                <a:solidFill>
                  <a:schemeClr val="hlink"/>
                </a:solidFill>
                <a:hlinkClick r:id="rId3"/>
              </a:rPr>
              <a:t>https://www.silive.com/news/2021/07/due-to-high-levels-of-bacteria-swimming-not-recommended-at-2-si-beaches-city-says.html</a:t>
            </a:r>
            <a:r xmlns:a="http://schemas.openxmlformats.org/drawingml/2006/main">
              <a:rPr lang="en">
                <a:solidFill>
                  <a:schemeClr val="dk1"/>
                </a:solidFill>
              </a:rPr>
              <a:t> </a:t>
            </a:r>
            <a:endParaRPr xmlns:a="http://schemas.openxmlformats.org/drawingml/2006/main">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xmlns:r="http://schemas.openxmlformats.org/officeDocument/2006/relationships">
              <a:rPr lang="en" u="sng">
                <a:solidFill>
                  <a:schemeClr val="hlink"/>
                </a:solidFill>
                <a:hlinkClick r:id="rId4"/>
              </a:rPr>
              <a:t>https://www1.nyc.gov/site/em/resources/notify_nyc/public-health-2.page</a:t>
            </a:r>
            <a:r xmlns:a="http://schemas.openxmlformats.org/drawingml/2006/main">
              <a:rPr lang="en">
                <a:solidFill>
                  <a:schemeClr val="dk1"/>
                </a:solidFill>
              </a:rPr>
              <a:t> &lt; multilingual link</a:t>
            </a:r>
            <a:endParaRPr xmlns:a="http://schemas.openxmlformats.org/drawingml/2006/main">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Additionally, the Rhode Island Department of Health Website promotes the Beach Monitoring Program which enables all of the beach results to be translated using google translate (similar to the functions that the DCR and DMF websites for MA have). The website also features a box in the top left corner that allows for access with incredible ease to the most up to date information. This box also translates when the entire sit is translated using the google translate function. </a:t>
            </a:r>
            <a:endParaRPr xmlns:a="http://schemas.openxmlformats.org/drawingml/2006/main">
              <a:solidFill>
                <a:schemeClr val="dk1"/>
              </a:solidFill>
            </a:endParaRPr>
          </a:p>
          <a:p>
            <a:pPr xmlns:a="http://schemas.openxmlformats.org/drawingml/2006/main" marL="0" lvl="0" indent="0" algn="l" rtl="0">
              <a:spcBef>
                <a:spcPts val="0"/>
              </a:spcBef>
              <a:spcAft>
                <a:spcPts val="0"/>
              </a:spcAft>
              <a:buNone/>
            </a:pPr>
            <a:r xmlns:a="http://schemas.openxmlformats.org/drawingml/2006/main" xmlns:r="http://schemas.openxmlformats.org/officeDocument/2006/relationships">
              <a:rPr lang="en" u="sng">
                <a:solidFill>
                  <a:schemeClr val="hlink"/>
                </a:solidFill>
                <a:hlinkClick r:id="rId5"/>
              </a:rPr>
              <a:t>https://health.ri.gov/programs/detail.php?pgm_id=119</a:t>
            </a:r>
            <a:r xmlns:a="http://schemas.openxmlformats.org/drawingml/2006/main">
              <a:rPr lang="en">
                <a:solidFill>
                  <a:schemeClr val="dk1"/>
                </a:solidFill>
              </a:rPr>
              <a:t> </a:t>
            </a:r>
            <a:endParaRPr xmlns:a="http://schemas.openxmlformats.org/drawingml/2006/main">
              <a:solidFill>
                <a:schemeClr val="dk1"/>
              </a:solidFill>
            </a:endParaRPr>
          </a:p>
          <a:p>
            <a:pPr marL="0" lvl="0" indent="0" algn="l" rtl="0">
              <a:spcBef>
                <a:spcPts val="0"/>
              </a:spcBef>
              <a:spcAft>
                <a:spcPts val="0"/>
              </a:spcAft>
              <a:buNone/>
            </a:pPr>
            <a:endParaRPr>
              <a:solidFill>
                <a:schemeClr val="dk1"/>
              </a:solidFill>
            </a:endParaRPr>
          </a:p>
          <a:p>
            <a:pPr xmlns:a="http://schemas.openxmlformats.org/drawingml/2006/main" marL="0" lvl="0" indent="0" algn="l" rtl="0">
              <a:spcBef>
                <a:spcPts val="0"/>
              </a:spcBef>
              <a:spcAft>
                <a:spcPts val="0"/>
              </a:spcAft>
              <a:buNone/>
            </a:pPr>
            <a:r xmlns:a="http://schemas.openxmlformats.org/drawingml/2006/main">
              <a:rPr lang="en" b="1">
                <a:solidFill>
                  <a:schemeClr val="dk1"/>
                </a:solidFill>
              </a:rPr>
              <a:t>Saltwater fishing regulations:</a:t>
            </a:r>
            <a:endParaRPr xmlns:a="http://schemas.openxmlformats.org/drawingml/2006/main">
              <a:solidFill>
                <a:schemeClr val="dk1"/>
              </a:solidFill>
            </a:endParaRPr>
          </a:p>
          <a:p>
            <a:pPr xmlns:a="http://schemas.openxmlformats.org/drawingml/2006/main" marL="0" lvl="0" indent="0" algn="l" rtl="0">
              <a:spcBef>
                <a:spcPts val="0"/>
              </a:spcBef>
              <a:spcAft>
                <a:spcPts val="0"/>
              </a:spcAft>
              <a:buNone/>
            </a:pPr>
            <a:r xmlns:a="http://schemas.openxmlformats.org/drawingml/2006/main">
              <a:rPr lang="en">
                <a:solidFill>
                  <a:schemeClr val="dk1"/>
                </a:solidFill>
              </a:rPr>
              <a:t>Connecticut has a “going digital” movement where they have stopped printing resources and only post them online, this allows them to make the information available in multiple languages</a:t>
            </a:r>
            <a:endParaRPr xmlns:a="http://schemas.openxmlformats.org/drawingml/2006/main">
              <a:solidFill>
                <a:schemeClr val="dk1"/>
              </a:solidFill>
            </a:endParaRPr>
          </a:p>
          <a:p>
            <a:pPr xmlns:a="http://schemas.openxmlformats.org/drawingml/2006/main" marL="0" lvl="0" indent="0" algn="l" rtl="0">
              <a:spcBef>
                <a:spcPts val="0"/>
              </a:spcBef>
              <a:spcAft>
                <a:spcPts val="0"/>
              </a:spcAft>
              <a:buNone/>
            </a:pPr>
            <a:r xmlns:a="http://schemas.openxmlformats.org/drawingml/2006/main" xmlns:r="http://schemas.openxmlformats.org/officeDocument/2006/relationships">
              <a:rPr lang="en" u="sng">
                <a:solidFill>
                  <a:schemeClr val="hlink"/>
                </a:solidFill>
                <a:hlinkClick r:id="rId6"/>
              </a:rPr>
              <a:t>https://portal.ct.gov/DEEP/Fishing/General-Information/Fishing-Guide</a:t>
            </a:r>
            <a:r xmlns:a="http://schemas.openxmlformats.org/drawingml/2006/main">
              <a:rPr lang="en">
                <a:solidFill>
                  <a:schemeClr val="dk1"/>
                </a:solidFill>
              </a:rPr>
              <a:t> </a:t>
            </a:r>
            <a:endParaRPr xmlns:a="http://schemas.openxmlformats.org/drawingml/2006/main">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107ab5c20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107ab5c20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lnSpc>
                <a:spcPct val="115000"/>
              </a:lnSpc>
              <a:spcBef>
                <a:spcPts val="0"/>
              </a:spcBef>
              <a:spcAft>
                <a:spcPts val="0"/>
              </a:spcAft>
              <a:buNone/>
            </a:pPr>
            <a:r xmlns:a="http://schemas.openxmlformats.org/drawingml/2006/main">
              <a:rPr lang="en">
                <a:solidFill>
                  <a:schemeClr val="dk1"/>
                </a:solidFill>
              </a:rPr>
              <a:t>Source: </a:t>
            </a:r>
            <a:r xmlns:a="http://schemas.openxmlformats.org/drawingml/2006/main" xmlns:r="http://schemas.openxmlformats.org/officeDocument/2006/relationships">
              <a:rPr lang="en" u="sng">
                <a:solidFill>
                  <a:schemeClr val="hlink"/>
                </a:solidFill>
                <a:hlinkClick r:id="rId3"/>
              </a:rPr>
              <a:t>https://statisticalatlas.com/state/Massachusetts/Languages</a:t>
            </a:r>
            <a:r xmlns:a="http://schemas.openxmlformats.org/drawingml/2006/main">
              <a:rPr lang="en">
                <a:solidFill>
                  <a:schemeClr val="dk1"/>
                </a:solidFill>
              </a:rPr>
              <a:t> - Note - data for Bostin Metro is not reliable - and these resources belong to everyone.</a:t>
            </a:r>
            <a:endParaRPr xmlns:a="http://schemas.openxmlformats.org/drawingml/2006/main">
              <a:solidFill>
                <a:schemeClr val="dk1"/>
              </a:solidFill>
            </a:endParaRPr>
          </a:p>
          <a:p>
            <a:pPr marL="0" lvl="0" indent="0" algn="l" rtl="0">
              <a:lnSpc>
                <a:spcPct val="115000"/>
              </a:lnSpc>
              <a:spcBef>
                <a:spcPts val="0"/>
              </a:spcBef>
              <a:spcAft>
                <a:spcPts val="0"/>
              </a:spcAft>
              <a:buNone/>
            </a:pPr>
            <a:endParaRPr>
              <a:solidFill>
                <a:schemeClr val="dk1"/>
              </a:solidFill>
            </a:endParaRPr>
          </a:p>
          <a:p>
            <a:pPr xmlns:a="http://schemas.openxmlformats.org/drawingml/2006/main" marL="0" lvl="0" indent="0" algn="l" rtl="0">
              <a:lnSpc>
                <a:spcPct val="115000"/>
              </a:lnSpc>
              <a:spcBef>
                <a:spcPts val="0"/>
              </a:spcBef>
              <a:spcAft>
                <a:spcPts val="0"/>
              </a:spcAft>
              <a:buNone/>
            </a:pPr>
            <a:r xmlns:a="http://schemas.openxmlformats.org/drawingml/2006/main">
              <a:rPr lang="en">
                <a:solidFill>
                  <a:schemeClr val="dk1"/>
                </a:solidFill>
              </a:rPr>
              <a:t>Big picture: Our communities are diverse and it is vital to the health and wellbeing of individuals to distribute this important information in a way that people who speak multiple languages would all understand</a:t>
            </a:r>
            <a:endParaRPr xmlns:a="http://schemas.openxmlformats.org/drawingml/2006/main">
              <a:solidFill>
                <a:schemeClr val="dk1"/>
              </a:solidFill>
            </a:endParaRPr>
          </a:p>
          <a:p>
            <a:pPr marL="0" lvl="0" indent="0" algn="l" rtl="0">
              <a:lnSpc>
                <a:spcPct val="115000"/>
              </a:lnSpc>
              <a:spcBef>
                <a:spcPts val="0"/>
              </a:spcBef>
              <a:spcAft>
                <a:spcPts val="0"/>
              </a:spcAft>
              <a:buNone/>
            </a:pPr>
            <a:endParaRPr>
              <a:solidFill>
                <a:schemeClr val="dk1"/>
              </a:solidFill>
            </a:endParaRPr>
          </a:p>
          <a:p>
            <a:pPr xmlns:a="http://schemas.openxmlformats.org/drawingml/2006/main" marL="0" lvl="0" indent="0" algn="l" rtl="0">
              <a:lnSpc>
                <a:spcPct val="115000"/>
              </a:lnSpc>
              <a:spcBef>
                <a:spcPts val="0"/>
              </a:spcBef>
              <a:spcAft>
                <a:spcPts val="0"/>
              </a:spcAft>
              <a:buNone/>
            </a:pPr>
            <a:r xmlns:a="http://schemas.openxmlformats.org/drawingml/2006/main">
              <a:rPr lang="en">
                <a:solidFill>
                  <a:schemeClr val="dk1"/>
                </a:solidFill>
              </a:rPr>
              <a:t>We’ll be looking at three areas of information - beach rules and regulations, water quality, fishing regulations for both on-site signage and websites/online resources</a:t>
            </a:r>
            <a:endParaRPr xmlns:a="http://schemas.openxmlformats.org/drawingml/2006/main">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12bfa36c31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12bfa36c3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10865dc0fb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10865dc0f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0f897030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10f897030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2bfa36c3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12bfa36c3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12bfa36c3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12bfa36c3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12bfa36c3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12bfa36c3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2bfa36c3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12bfa36c3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t>Some information is essential and needs to be fixed immediately </a:t>
            </a:r>
            <a:endParaRPr xmlns:a="http://schemas.openxmlformats.org/drawingml/2006/ma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132e7a0cf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132e7a0cf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2bfa36c31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2bfa36c3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n">
                <a:solidFill>
                  <a:schemeClr val="dk1"/>
                </a:solidFill>
              </a:rPr>
              <a:t>wollaston, no lifeguards, unguarded waterfront, time that lots close </a:t>
            </a:r>
            <a:endParaRPr xmlns:a="http://schemas.openxmlformats.org/drawingml/2006/ma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numbers">
  <p:cSld name="BIG_NUMBER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hasCustomPrompt="1"/>
          </p:nvPr>
        </p:nvSpPr>
        <p:spPr>
          <a:xfrm>
            <a:off x="1927300" y="1779425"/>
            <a:ext cx="1946700" cy="13371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 name="Google Shape;52;p13"/>
          <p:cNvSpPr txBox="1">
            <a:spLocks noGrp="1"/>
          </p:cNvSpPr>
          <p:nvPr>
            <p:ph type="title" idx="2"/>
          </p:nvPr>
        </p:nvSpPr>
        <p:spPr>
          <a:xfrm rot="-5400000">
            <a:off x="-1617675" y="2285400"/>
            <a:ext cx="4341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53" name="Google Shape;53;p13"/>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
        <p:nvSpPr>
          <p:cNvPr id="54" name="Google Shape;54;p13"/>
          <p:cNvSpPr txBox="1">
            <a:spLocks noGrp="1"/>
          </p:cNvSpPr>
          <p:nvPr>
            <p:ph type="title" idx="3" hasCustomPrompt="1"/>
          </p:nvPr>
        </p:nvSpPr>
        <p:spPr>
          <a:xfrm>
            <a:off x="6430300" y="1779425"/>
            <a:ext cx="1946700" cy="13371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13"/>
          <p:cNvSpPr txBox="1">
            <a:spLocks noGrp="1"/>
          </p:cNvSpPr>
          <p:nvPr>
            <p:ph type="subTitle" idx="1"/>
          </p:nvPr>
        </p:nvSpPr>
        <p:spPr>
          <a:xfrm>
            <a:off x="1936600" y="3934825"/>
            <a:ext cx="1928100" cy="621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56" name="Google Shape;56;p13"/>
          <p:cNvSpPr txBox="1">
            <a:spLocks noGrp="1"/>
          </p:cNvSpPr>
          <p:nvPr>
            <p:ph type="subTitle" idx="4"/>
          </p:nvPr>
        </p:nvSpPr>
        <p:spPr>
          <a:xfrm>
            <a:off x="6439600" y="3934825"/>
            <a:ext cx="1928100" cy="621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57" name="Google Shape;57;p13"/>
          <p:cNvSpPr txBox="1">
            <a:spLocks noGrp="1"/>
          </p:cNvSpPr>
          <p:nvPr>
            <p:ph type="title" idx="5" hasCustomPrompt="1"/>
          </p:nvPr>
        </p:nvSpPr>
        <p:spPr>
          <a:xfrm>
            <a:off x="4178800" y="1035750"/>
            <a:ext cx="1946700" cy="13371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13"/>
          <p:cNvSpPr txBox="1">
            <a:spLocks noGrp="1"/>
          </p:cNvSpPr>
          <p:nvPr>
            <p:ph type="subTitle" idx="6"/>
          </p:nvPr>
        </p:nvSpPr>
        <p:spPr>
          <a:xfrm>
            <a:off x="4188100" y="3191150"/>
            <a:ext cx="1928100" cy="621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1">
  <p:cSld name="CAPTION_ONLY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572600" y="1841700"/>
            <a:ext cx="5998800" cy="14601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7200"/>
              <a:buNone/>
              <a:defRPr sz="72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160">
          <p15:clr>
            <a:srgbClr val="FA7B17"/>
          </p15:clr>
        </p15:guide>
        <p15:guide id="2" orient="horz" pos="2080">
          <p15:clr>
            <a:srgbClr val="FA7B17"/>
          </p15:clr>
        </p15:guide>
        <p15:guide id="3" pos="991">
          <p15:clr>
            <a:srgbClr val="FA7B17"/>
          </p15:clr>
        </p15:guide>
        <p15:guide id="4" pos="4769">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1">
  <p:cSld name="SECTION_HEADER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5074500" y="2723225"/>
            <a:ext cx="3330600" cy="841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3" name="Google Shape;63;p15"/>
          <p:cNvSpPr txBox="1">
            <a:spLocks noGrp="1"/>
          </p:cNvSpPr>
          <p:nvPr>
            <p:ph type="title" idx="2" hasCustomPrompt="1"/>
          </p:nvPr>
        </p:nvSpPr>
        <p:spPr>
          <a:xfrm>
            <a:off x="5074500" y="1178125"/>
            <a:ext cx="3330600" cy="14832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2000"/>
              <a:buNone/>
              <a:defRPr sz="12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64" name="Google Shape;64;p15"/>
          <p:cNvSpPr txBox="1">
            <a:spLocks noGrp="1"/>
          </p:cNvSpPr>
          <p:nvPr>
            <p:ph type="subTitle" idx="1"/>
          </p:nvPr>
        </p:nvSpPr>
        <p:spPr>
          <a:xfrm>
            <a:off x="5074500" y="3396925"/>
            <a:ext cx="3130800" cy="55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800"/>
              <a:buNone/>
              <a:defRPr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1559250" y="1241550"/>
            <a:ext cx="6025500" cy="2052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7200"/>
              <a:buNone/>
              <a:defRPr sz="7200">
                <a:solidFill>
                  <a:schemeClr val="lt1"/>
                </a:solidFill>
              </a:defRPr>
            </a:lvl1pPr>
            <a:lvl2pPr lvl="1" algn="ctr" rtl="0">
              <a:lnSpc>
                <a:spcPct val="70000"/>
              </a:lnSpc>
              <a:spcBef>
                <a:spcPts val="0"/>
              </a:spcBef>
              <a:spcAft>
                <a:spcPts val="0"/>
              </a:spcAft>
              <a:buClr>
                <a:schemeClr val="lt1"/>
              </a:buClr>
              <a:buSzPts val="5200"/>
              <a:buNone/>
              <a:defRPr sz="5200">
                <a:solidFill>
                  <a:schemeClr val="lt1"/>
                </a:solidFill>
              </a:defRPr>
            </a:lvl2pPr>
            <a:lvl3pPr lvl="2" algn="ctr" rtl="0">
              <a:lnSpc>
                <a:spcPct val="70000"/>
              </a:lnSpc>
              <a:spcBef>
                <a:spcPts val="0"/>
              </a:spcBef>
              <a:spcAft>
                <a:spcPts val="0"/>
              </a:spcAft>
              <a:buClr>
                <a:schemeClr val="lt1"/>
              </a:buClr>
              <a:buSzPts val="5200"/>
              <a:buNone/>
              <a:defRPr sz="5200">
                <a:solidFill>
                  <a:schemeClr val="lt1"/>
                </a:solidFill>
              </a:defRPr>
            </a:lvl3pPr>
            <a:lvl4pPr lvl="3" algn="ctr" rtl="0">
              <a:lnSpc>
                <a:spcPct val="70000"/>
              </a:lnSpc>
              <a:spcBef>
                <a:spcPts val="0"/>
              </a:spcBef>
              <a:spcAft>
                <a:spcPts val="0"/>
              </a:spcAft>
              <a:buClr>
                <a:schemeClr val="lt1"/>
              </a:buClr>
              <a:buSzPts val="5200"/>
              <a:buNone/>
              <a:defRPr sz="5200">
                <a:solidFill>
                  <a:schemeClr val="lt1"/>
                </a:solidFill>
              </a:defRPr>
            </a:lvl4pPr>
            <a:lvl5pPr lvl="4" algn="ctr" rtl="0">
              <a:lnSpc>
                <a:spcPct val="70000"/>
              </a:lnSpc>
              <a:spcBef>
                <a:spcPts val="0"/>
              </a:spcBef>
              <a:spcAft>
                <a:spcPts val="0"/>
              </a:spcAft>
              <a:buClr>
                <a:schemeClr val="lt1"/>
              </a:buClr>
              <a:buSzPts val="5200"/>
              <a:buNone/>
              <a:defRPr sz="5200">
                <a:solidFill>
                  <a:schemeClr val="lt1"/>
                </a:solidFill>
              </a:defRPr>
            </a:lvl5pPr>
            <a:lvl6pPr lvl="5" algn="ctr" rtl="0">
              <a:lnSpc>
                <a:spcPct val="70000"/>
              </a:lnSpc>
              <a:spcBef>
                <a:spcPts val="0"/>
              </a:spcBef>
              <a:spcAft>
                <a:spcPts val="0"/>
              </a:spcAft>
              <a:buClr>
                <a:schemeClr val="lt1"/>
              </a:buClr>
              <a:buSzPts val="5200"/>
              <a:buNone/>
              <a:defRPr sz="5200">
                <a:solidFill>
                  <a:schemeClr val="lt1"/>
                </a:solidFill>
              </a:defRPr>
            </a:lvl6pPr>
            <a:lvl7pPr lvl="6" algn="ctr" rtl="0">
              <a:lnSpc>
                <a:spcPct val="70000"/>
              </a:lnSpc>
              <a:spcBef>
                <a:spcPts val="0"/>
              </a:spcBef>
              <a:spcAft>
                <a:spcPts val="0"/>
              </a:spcAft>
              <a:buClr>
                <a:schemeClr val="lt1"/>
              </a:buClr>
              <a:buSzPts val="5200"/>
              <a:buNone/>
              <a:defRPr sz="5200">
                <a:solidFill>
                  <a:schemeClr val="lt1"/>
                </a:solidFill>
              </a:defRPr>
            </a:lvl7pPr>
            <a:lvl8pPr lvl="7" algn="ctr" rtl="0">
              <a:lnSpc>
                <a:spcPct val="70000"/>
              </a:lnSpc>
              <a:spcBef>
                <a:spcPts val="0"/>
              </a:spcBef>
              <a:spcAft>
                <a:spcPts val="0"/>
              </a:spcAft>
              <a:buClr>
                <a:schemeClr val="lt1"/>
              </a:buClr>
              <a:buSzPts val="5200"/>
              <a:buNone/>
              <a:defRPr sz="5200">
                <a:solidFill>
                  <a:schemeClr val="lt1"/>
                </a:solidFill>
              </a:defRPr>
            </a:lvl8pPr>
            <a:lvl9pPr lvl="8" algn="ctr" rtl="0">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70" name="Google Shape;70;p17"/>
          <p:cNvSpPr txBox="1">
            <a:spLocks noGrp="1"/>
          </p:cNvSpPr>
          <p:nvPr>
            <p:ph type="subTitle" idx="1"/>
          </p:nvPr>
        </p:nvSpPr>
        <p:spPr>
          <a:xfrm>
            <a:off x="1675950" y="3377250"/>
            <a:ext cx="579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2152200" y="2723225"/>
            <a:ext cx="48396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3" name="Google Shape;73;p18"/>
          <p:cNvSpPr txBox="1">
            <a:spLocks noGrp="1"/>
          </p:cNvSpPr>
          <p:nvPr>
            <p:ph type="title" idx="2" hasCustomPrompt="1"/>
          </p:nvPr>
        </p:nvSpPr>
        <p:spPr>
          <a:xfrm>
            <a:off x="1950300" y="1178125"/>
            <a:ext cx="5243400" cy="148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4" name="Google Shape;74;p18"/>
          <p:cNvSpPr txBox="1">
            <a:spLocks noGrp="1"/>
          </p:cNvSpPr>
          <p:nvPr>
            <p:ph type="subTitle" idx="1"/>
          </p:nvPr>
        </p:nvSpPr>
        <p:spPr>
          <a:xfrm>
            <a:off x="2549400" y="3396937"/>
            <a:ext cx="40452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8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77" name="Google Shape;77;p19"/>
          <p:cNvSpPr txBox="1">
            <a:spLocks noGrp="1"/>
          </p:cNvSpPr>
          <p:nvPr>
            <p:ph type="body" idx="1"/>
          </p:nvPr>
        </p:nvSpPr>
        <p:spPr>
          <a:xfrm>
            <a:off x="2989050" y="2124150"/>
            <a:ext cx="3165900" cy="1200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sz="1800">
                <a:solidFill>
                  <a:schemeClr val="lt1"/>
                </a:solidFill>
              </a:defRPr>
            </a:lvl1pPr>
            <a:lvl2pPr marL="914400" lvl="1" indent="-342900" algn="ctr" rtl="0">
              <a:spcBef>
                <a:spcPts val="1600"/>
              </a:spcBef>
              <a:spcAft>
                <a:spcPts val="0"/>
              </a:spcAft>
              <a:buClr>
                <a:schemeClr val="lt1"/>
              </a:buClr>
              <a:buSzPts val="1800"/>
              <a:buChar char="○"/>
              <a:defRPr sz="1800">
                <a:solidFill>
                  <a:schemeClr val="lt1"/>
                </a:solidFill>
              </a:defRPr>
            </a:lvl2pPr>
            <a:lvl3pPr marL="1371600" lvl="2" indent="-342900" algn="ctr" rtl="0">
              <a:spcBef>
                <a:spcPts val="1600"/>
              </a:spcBef>
              <a:spcAft>
                <a:spcPts val="0"/>
              </a:spcAft>
              <a:buClr>
                <a:schemeClr val="lt1"/>
              </a:buClr>
              <a:buSzPts val="1800"/>
              <a:buChar char="■"/>
              <a:defRPr sz="1800">
                <a:solidFill>
                  <a:schemeClr val="lt1"/>
                </a:solidFill>
              </a:defRPr>
            </a:lvl3pPr>
            <a:lvl4pPr marL="1828800" lvl="3" indent="-342900" algn="ctr" rtl="0">
              <a:spcBef>
                <a:spcPts val="1600"/>
              </a:spcBef>
              <a:spcAft>
                <a:spcPts val="0"/>
              </a:spcAft>
              <a:buClr>
                <a:schemeClr val="lt1"/>
              </a:buClr>
              <a:buSzPts val="1800"/>
              <a:buChar char="●"/>
              <a:defRPr sz="1800">
                <a:solidFill>
                  <a:schemeClr val="lt1"/>
                </a:solidFill>
              </a:defRPr>
            </a:lvl4pPr>
            <a:lvl5pPr marL="2286000" lvl="4" indent="-342900" algn="ctr" rtl="0">
              <a:spcBef>
                <a:spcPts val="1600"/>
              </a:spcBef>
              <a:spcAft>
                <a:spcPts val="0"/>
              </a:spcAft>
              <a:buClr>
                <a:schemeClr val="lt1"/>
              </a:buClr>
              <a:buSzPts val="1800"/>
              <a:buChar char="○"/>
              <a:defRPr sz="1800">
                <a:solidFill>
                  <a:schemeClr val="lt1"/>
                </a:solidFill>
              </a:defRPr>
            </a:lvl5pPr>
            <a:lvl6pPr marL="2743200" lvl="5" indent="-342900" algn="ctr" rtl="0">
              <a:spcBef>
                <a:spcPts val="1600"/>
              </a:spcBef>
              <a:spcAft>
                <a:spcPts val="0"/>
              </a:spcAft>
              <a:buClr>
                <a:schemeClr val="lt1"/>
              </a:buClr>
              <a:buSzPts val="1800"/>
              <a:buChar char="■"/>
              <a:defRPr sz="1800">
                <a:solidFill>
                  <a:schemeClr val="lt1"/>
                </a:solidFill>
              </a:defRPr>
            </a:lvl6pPr>
            <a:lvl7pPr marL="3200400" lvl="6" indent="-342900" algn="ctr" rtl="0">
              <a:spcBef>
                <a:spcPts val="1600"/>
              </a:spcBef>
              <a:spcAft>
                <a:spcPts val="0"/>
              </a:spcAft>
              <a:buClr>
                <a:schemeClr val="lt1"/>
              </a:buClr>
              <a:buSzPts val="1800"/>
              <a:buChar char="●"/>
              <a:defRPr sz="1800">
                <a:solidFill>
                  <a:schemeClr val="lt1"/>
                </a:solidFill>
              </a:defRPr>
            </a:lvl7pPr>
            <a:lvl8pPr marL="3657600" lvl="7" indent="-342900" algn="ctr" rtl="0">
              <a:spcBef>
                <a:spcPts val="1600"/>
              </a:spcBef>
              <a:spcAft>
                <a:spcPts val="0"/>
              </a:spcAft>
              <a:buClr>
                <a:schemeClr val="lt1"/>
              </a:buClr>
              <a:buSzPts val="1800"/>
              <a:buChar char="○"/>
              <a:defRPr sz="1800">
                <a:solidFill>
                  <a:schemeClr val="lt1"/>
                </a:solidFill>
              </a:defRPr>
            </a:lvl8pPr>
            <a:lvl9pPr marL="4114800" lvl="8" indent="-342900" algn="ctr" rtl="0">
              <a:spcBef>
                <a:spcPts val="1600"/>
              </a:spcBef>
              <a:spcAft>
                <a:spcPts val="1600"/>
              </a:spcAft>
              <a:buClr>
                <a:schemeClr val="lt1"/>
              </a:buClr>
              <a:buSzPts val="1800"/>
              <a:buChar char="■"/>
              <a:defRPr sz="1800">
                <a:solidFill>
                  <a:schemeClr val="lt1"/>
                </a:solidFill>
              </a:defRPr>
            </a:lvl9pPr>
          </a:lstStyle>
          <a:p>
            <a:endParaRPr/>
          </a:p>
        </p:txBody>
      </p:sp>
      <p:sp>
        <p:nvSpPr>
          <p:cNvPr id="78" name="Google Shape;78;p19"/>
          <p:cNvSpPr txBox="1">
            <a:spLocks noGrp="1"/>
          </p:cNvSpPr>
          <p:nvPr>
            <p:ph type="sldNum" idx="12"/>
          </p:nvPr>
        </p:nvSpPr>
        <p:spPr>
          <a:xfrm>
            <a:off x="4297658" y="46129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latin typeface="Roboto"/>
                <a:ea typeface="Roboto"/>
                <a:cs typeface="Roboto"/>
                <a:sym typeface="Roboto"/>
              </a:defRPr>
            </a:lvl1pPr>
            <a:lvl2pPr lvl="1" rtl="0">
              <a:buNone/>
              <a:defRPr>
                <a:solidFill>
                  <a:schemeClr val="lt1"/>
                </a:solidFill>
                <a:latin typeface="Roboto"/>
                <a:ea typeface="Roboto"/>
                <a:cs typeface="Roboto"/>
                <a:sym typeface="Roboto"/>
              </a:defRPr>
            </a:lvl2pPr>
            <a:lvl3pPr lvl="2" rtl="0">
              <a:buNone/>
              <a:defRPr>
                <a:solidFill>
                  <a:schemeClr val="lt1"/>
                </a:solidFill>
                <a:latin typeface="Roboto"/>
                <a:ea typeface="Roboto"/>
                <a:cs typeface="Roboto"/>
                <a:sym typeface="Roboto"/>
              </a:defRPr>
            </a:lvl3pPr>
            <a:lvl4pPr lvl="3" rtl="0">
              <a:buNone/>
              <a:defRPr>
                <a:solidFill>
                  <a:schemeClr val="lt1"/>
                </a:solidFill>
                <a:latin typeface="Roboto"/>
                <a:ea typeface="Roboto"/>
                <a:cs typeface="Roboto"/>
                <a:sym typeface="Roboto"/>
              </a:defRPr>
            </a:lvl4pPr>
            <a:lvl5pPr lvl="4" rtl="0">
              <a:buNone/>
              <a:defRPr>
                <a:solidFill>
                  <a:schemeClr val="lt1"/>
                </a:solidFill>
                <a:latin typeface="Roboto"/>
                <a:ea typeface="Roboto"/>
                <a:cs typeface="Roboto"/>
                <a:sym typeface="Roboto"/>
              </a:defRPr>
            </a:lvl5pPr>
            <a:lvl6pPr lvl="5" rtl="0">
              <a:buNone/>
              <a:defRPr>
                <a:solidFill>
                  <a:schemeClr val="lt1"/>
                </a:solidFill>
                <a:latin typeface="Roboto"/>
                <a:ea typeface="Roboto"/>
                <a:cs typeface="Roboto"/>
                <a:sym typeface="Roboto"/>
              </a:defRPr>
            </a:lvl6pPr>
            <a:lvl7pPr lvl="6" rtl="0">
              <a:buNone/>
              <a:defRPr>
                <a:solidFill>
                  <a:schemeClr val="lt1"/>
                </a:solidFill>
                <a:latin typeface="Roboto"/>
                <a:ea typeface="Roboto"/>
                <a:cs typeface="Roboto"/>
                <a:sym typeface="Roboto"/>
              </a:defRPr>
            </a:lvl7pPr>
            <a:lvl8pPr lvl="7" rtl="0">
              <a:buNone/>
              <a:defRPr>
                <a:solidFill>
                  <a:schemeClr val="lt1"/>
                </a:solidFill>
                <a:latin typeface="Roboto"/>
                <a:ea typeface="Roboto"/>
                <a:cs typeface="Roboto"/>
                <a:sym typeface="Roboto"/>
              </a:defRPr>
            </a:lvl8pPr>
            <a:lvl9pPr lvl="8" rtl="0">
              <a:buNone/>
              <a:defRPr>
                <a:solidFill>
                  <a:schemeClr val="lt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body" idx="1"/>
          </p:nvPr>
        </p:nvSpPr>
        <p:spPr>
          <a:xfrm>
            <a:off x="1678738" y="885300"/>
            <a:ext cx="3227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1" name="Google Shape;81;p20"/>
          <p:cNvSpPr txBox="1">
            <a:spLocks noGrp="1"/>
          </p:cNvSpPr>
          <p:nvPr>
            <p:ph type="body" idx="2"/>
          </p:nvPr>
        </p:nvSpPr>
        <p:spPr>
          <a:xfrm>
            <a:off x="5326961" y="885300"/>
            <a:ext cx="3227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2" name="Google Shape;82;p20"/>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83" name="Google Shape;83;p20"/>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86" name="Google Shape;86;p21"/>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4869600" y="1731150"/>
            <a:ext cx="3019800" cy="1681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9" name="Google Shape;89;p22"/>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90" name="Google Shape;90;p22"/>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1"/>
        <p:cNvGrpSpPr/>
        <p:nvPr/>
      </p:nvGrpSpPr>
      <p:grpSpPr>
        <a:xfrm>
          <a:off x="0" y="0"/>
          <a:ext cx="0" cy="0"/>
          <a:chOff x="0" y="0"/>
          <a:chExt cx="0" cy="0"/>
        </a:xfrm>
      </p:grpSpPr>
      <p:grpSp>
        <p:nvGrpSpPr>
          <p:cNvPr id="92" name="Google Shape;92;p23"/>
          <p:cNvGrpSpPr/>
          <p:nvPr/>
        </p:nvGrpSpPr>
        <p:grpSpPr>
          <a:xfrm>
            <a:off x="-1176142" y="-883393"/>
            <a:ext cx="11626011" cy="6755492"/>
            <a:chOff x="238125" y="783925"/>
            <a:chExt cx="7127275" cy="4141425"/>
          </a:xfrm>
        </p:grpSpPr>
        <p:sp>
          <p:nvSpPr>
            <p:cNvPr id="93" name="Google Shape;93;p23"/>
            <p:cNvSpPr/>
            <p:nvPr/>
          </p:nvSpPr>
          <p:spPr>
            <a:xfrm>
              <a:off x="238125" y="2990775"/>
              <a:ext cx="2218000" cy="1934575"/>
            </a:xfrm>
            <a:custGeom>
              <a:avLst/>
              <a:gdLst/>
              <a:ahLst/>
              <a:cxnLst/>
              <a:rect l="l" t="t" r="r" b="b"/>
              <a:pathLst>
                <a:path w="88720" h="77383" extrusionOk="0">
                  <a:moveTo>
                    <a:pt x="28020" y="1"/>
                  </a:moveTo>
                  <a:cubicBezTo>
                    <a:pt x="11294" y="1"/>
                    <a:pt x="0" y="39029"/>
                    <a:pt x="0" y="49219"/>
                  </a:cubicBezTo>
                  <a:cubicBezTo>
                    <a:pt x="0" y="69098"/>
                    <a:pt x="22760" y="77383"/>
                    <a:pt x="37752" y="77383"/>
                  </a:cubicBezTo>
                  <a:cubicBezTo>
                    <a:pt x="37781" y="77383"/>
                    <a:pt x="88719" y="73054"/>
                    <a:pt x="88719" y="67651"/>
                  </a:cubicBezTo>
                  <a:cubicBezTo>
                    <a:pt x="88719" y="67393"/>
                    <a:pt x="88690" y="67121"/>
                    <a:pt x="88633" y="66848"/>
                  </a:cubicBezTo>
                  <a:cubicBezTo>
                    <a:pt x="82957" y="64641"/>
                    <a:pt x="81252" y="61416"/>
                    <a:pt x="81252" y="57690"/>
                  </a:cubicBezTo>
                  <a:cubicBezTo>
                    <a:pt x="81252" y="51813"/>
                    <a:pt x="85150" y="45751"/>
                    <a:pt x="85150" y="38398"/>
                  </a:cubicBezTo>
                  <a:cubicBezTo>
                    <a:pt x="85150" y="12656"/>
                    <a:pt x="58864" y="21973"/>
                    <a:pt x="47011" y="13545"/>
                  </a:cubicBezTo>
                  <a:cubicBezTo>
                    <a:pt x="40533" y="8916"/>
                    <a:pt x="37279" y="1"/>
                    <a:pt x="28020" y="1"/>
                  </a:cubicBezTo>
                  <a:close/>
                </a:path>
              </a:pathLst>
            </a:custGeom>
            <a:solidFill>
              <a:srgbClr val="FFFFFF">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3"/>
            <p:cNvSpPr/>
            <p:nvPr/>
          </p:nvSpPr>
          <p:spPr>
            <a:xfrm>
              <a:off x="589250" y="783925"/>
              <a:ext cx="3293325" cy="3996300"/>
            </a:xfrm>
            <a:custGeom>
              <a:avLst/>
              <a:gdLst/>
              <a:ahLst/>
              <a:cxnLst/>
              <a:rect l="l" t="t" r="r" b="b"/>
              <a:pathLst>
                <a:path w="131733" h="159852" extrusionOk="0">
                  <a:moveTo>
                    <a:pt x="19780" y="0"/>
                  </a:moveTo>
                  <a:cubicBezTo>
                    <a:pt x="11825" y="0"/>
                    <a:pt x="2438" y="8686"/>
                    <a:pt x="2438" y="25168"/>
                  </a:cubicBezTo>
                  <a:cubicBezTo>
                    <a:pt x="2438" y="39830"/>
                    <a:pt x="8687" y="57058"/>
                    <a:pt x="8687" y="68653"/>
                  </a:cubicBezTo>
                  <a:cubicBezTo>
                    <a:pt x="8687" y="82155"/>
                    <a:pt x="1" y="94180"/>
                    <a:pt x="1" y="107194"/>
                  </a:cubicBezTo>
                  <a:cubicBezTo>
                    <a:pt x="1" y="153216"/>
                    <a:pt x="69658" y="152915"/>
                    <a:pt x="69844" y="152944"/>
                  </a:cubicBezTo>
                  <a:cubicBezTo>
                    <a:pt x="78257" y="154391"/>
                    <a:pt x="84248" y="159852"/>
                    <a:pt x="92533" y="159852"/>
                  </a:cubicBezTo>
                  <a:cubicBezTo>
                    <a:pt x="93636" y="159852"/>
                    <a:pt x="94740" y="159752"/>
                    <a:pt x="95829" y="159565"/>
                  </a:cubicBezTo>
                  <a:cubicBezTo>
                    <a:pt x="87774" y="157286"/>
                    <a:pt x="83016" y="151439"/>
                    <a:pt x="83016" y="144631"/>
                  </a:cubicBezTo>
                  <a:cubicBezTo>
                    <a:pt x="83016" y="126357"/>
                    <a:pt x="113401" y="119592"/>
                    <a:pt x="113401" y="100945"/>
                  </a:cubicBezTo>
                  <a:cubicBezTo>
                    <a:pt x="113401" y="62175"/>
                    <a:pt x="46267" y="75074"/>
                    <a:pt x="46267" y="50537"/>
                  </a:cubicBezTo>
                  <a:cubicBezTo>
                    <a:pt x="46267" y="25369"/>
                    <a:pt x="131732" y="33667"/>
                    <a:pt x="131732" y="14576"/>
                  </a:cubicBezTo>
                  <a:cubicBezTo>
                    <a:pt x="131732" y="7654"/>
                    <a:pt x="116382" y="2279"/>
                    <a:pt x="100258" y="2279"/>
                  </a:cubicBezTo>
                  <a:cubicBezTo>
                    <a:pt x="84449" y="2279"/>
                    <a:pt x="68611" y="5690"/>
                    <a:pt x="52745" y="5690"/>
                  </a:cubicBezTo>
                  <a:cubicBezTo>
                    <a:pt x="35761" y="5690"/>
                    <a:pt x="30429" y="0"/>
                    <a:pt x="19780" y="0"/>
                  </a:cubicBezTo>
                  <a:close/>
                </a:path>
              </a:pathLst>
            </a:custGeom>
            <a:solidFill>
              <a:srgbClr val="B2E2E3">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3"/>
            <p:cNvSpPr/>
            <p:nvPr/>
          </p:nvSpPr>
          <p:spPr>
            <a:xfrm>
              <a:off x="4186050" y="1063050"/>
              <a:ext cx="2937500" cy="2960075"/>
            </a:xfrm>
            <a:custGeom>
              <a:avLst/>
              <a:gdLst/>
              <a:ahLst/>
              <a:cxnLst/>
              <a:rect l="l" t="t" r="r" b="b"/>
              <a:pathLst>
                <a:path w="117500" h="118403" extrusionOk="0">
                  <a:moveTo>
                    <a:pt x="106095" y="116177"/>
                  </a:moveTo>
                  <a:cubicBezTo>
                    <a:pt x="105103" y="116776"/>
                    <a:pt x="104177" y="117338"/>
                    <a:pt x="103525" y="118044"/>
                  </a:cubicBezTo>
                  <a:lnTo>
                    <a:pt x="106095" y="116177"/>
                  </a:lnTo>
                  <a:close/>
                  <a:moveTo>
                    <a:pt x="30156" y="0"/>
                  </a:moveTo>
                  <a:cubicBezTo>
                    <a:pt x="11724" y="0"/>
                    <a:pt x="0" y="12943"/>
                    <a:pt x="0" y="20295"/>
                  </a:cubicBezTo>
                  <a:cubicBezTo>
                    <a:pt x="0" y="57531"/>
                    <a:pt x="71076" y="28794"/>
                    <a:pt x="71076" y="69972"/>
                  </a:cubicBezTo>
                  <a:cubicBezTo>
                    <a:pt x="71076" y="76737"/>
                    <a:pt x="69184" y="83889"/>
                    <a:pt x="69184" y="91084"/>
                  </a:cubicBezTo>
                  <a:cubicBezTo>
                    <a:pt x="69184" y="107739"/>
                    <a:pt x="81395" y="118402"/>
                    <a:pt x="96631" y="118402"/>
                  </a:cubicBezTo>
                  <a:cubicBezTo>
                    <a:pt x="100558" y="118402"/>
                    <a:pt x="104299" y="117456"/>
                    <a:pt x="107294" y="115306"/>
                  </a:cubicBezTo>
                  <a:lnTo>
                    <a:pt x="107294" y="115306"/>
                  </a:lnTo>
                  <a:lnTo>
                    <a:pt x="106095" y="116177"/>
                  </a:lnTo>
                  <a:lnTo>
                    <a:pt x="106095" y="116177"/>
                  </a:lnTo>
                  <a:cubicBezTo>
                    <a:pt x="108588" y="114673"/>
                    <a:pt x="111494" y="112943"/>
                    <a:pt x="111494" y="108154"/>
                  </a:cubicBezTo>
                  <a:cubicBezTo>
                    <a:pt x="111494" y="100945"/>
                    <a:pt x="102866" y="94080"/>
                    <a:pt x="102866" y="84018"/>
                  </a:cubicBezTo>
                  <a:cubicBezTo>
                    <a:pt x="102866" y="68940"/>
                    <a:pt x="117499" y="64483"/>
                    <a:pt x="117499" y="41522"/>
                  </a:cubicBezTo>
                  <a:cubicBezTo>
                    <a:pt x="117499" y="29339"/>
                    <a:pt x="113859" y="4343"/>
                    <a:pt x="101633" y="4343"/>
                  </a:cubicBezTo>
                  <a:cubicBezTo>
                    <a:pt x="94137" y="4343"/>
                    <a:pt x="87358" y="10879"/>
                    <a:pt x="79346" y="10879"/>
                  </a:cubicBezTo>
                  <a:cubicBezTo>
                    <a:pt x="68539" y="10879"/>
                    <a:pt x="48831" y="0"/>
                    <a:pt x="30156" y="0"/>
                  </a:cubicBezTo>
                  <a:close/>
                </a:path>
              </a:pathLst>
            </a:custGeom>
            <a:solidFill>
              <a:srgbClr val="FFFFFF">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3"/>
            <p:cNvSpPr/>
            <p:nvPr/>
          </p:nvSpPr>
          <p:spPr>
            <a:xfrm>
              <a:off x="5137725" y="1079525"/>
              <a:ext cx="2227675" cy="1775175"/>
            </a:xfrm>
            <a:custGeom>
              <a:avLst/>
              <a:gdLst/>
              <a:ahLst/>
              <a:cxnLst/>
              <a:rect l="l" t="t" r="r" b="b"/>
              <a:pathLst>
                <a:path w="89107" h="71007" extrusionOk="0">
                  <a:moveTo>
                    <a:pt x="26731" y="0"/>
                  </a:moveTo>
                  <a:cubicBezTo>
                    <a:pt x="8844" y="0"/>
                    <a:pt x="1" y="14233"/>
                    <a:pt x="2050" y="21098"/>
                  </a:cubicBezTo>
                  <a:cubicBezTo>
                    <a:pt x="6637" y="36463"/>
                    <a:pt x="26502" y="31676"/>
                    <a:pt x="32077" y="35316"/>
                  </a:cubicBezTo>
                  <a:cubicBezTo>
                    <a:pt x="48790" y="46208"/>
                    <a:pt x="46877" y="71006"/>
                    <a:pt x="64540" y="71006"/>
                  </a:cubicBezTo>
                  <a:cubicBezTo>
                    <a:pt x="68447" y="71006"/>
                    <a:pt x="73311" y="69793"/>
                    <a:pt x="79547" y="66948"/>
                  </a:cubicBezTo>
                  <a:cubicBezTo>
                    <a:pt x="79876" y="63336"/>
                    <a:pt x="77569" y="60513"/>
                    <a:pt x="77569" y="57030"/>
                  </a:cubicBezTo>
                  <a:cubicBezTo>
                    <a:pt x="77569" y="48875"/>
                    <a:pt x="89107" y="41465"/>
                    <a:pt x="89107" y="31633"/>
                  </a:cubicBezTo>
                  <a:cubicBezTo>
                    <a:pt x="89107" y="789"/>
                    <a:pt x="44604" y="0"/>
                    <a:pt x="26731" y="0"/>
                  </a:cubicBezTo>
                  <a:close/>
                </a:path>
              </a:pathLst>
            </a:custGeom>
            <a:solidFill>
              <a:srgbClr val="B2E2E3">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3"/>
            <p:cNvSpPr/>
            <p:nvPr/>
          </p:nvSpPr>
          <p:spPr>
            <a:xfrm>
              <a:off x="4477700" y="3095775"/>
              <a:ext cx="2566650" cy="1631075"/>
            </a:xfrm>
            <a:custGeom>
              <a:avLst/>
              <a:gdLst/>
              <a:ahLst/>
              <a:cxnLst/>
              <a:rect l="l" t="t" r="r" b="b"/>
              <a:pathLst>
                <a:path w="102666" h="65243" extrusionOk="0">
                  <a:moveTo>
                    <a:pt x="47714" y="0"/>
                  </a:moveTo>
                  <a:cubicBezTo>
                    <a:pt x="37595" y="301"/>
                    <a:pt x="44776" y="14820"/>
                    <a:pt x="27305" y="22646"/>
                  </a:cubicBezTo>
                  <a:cubicBezTo>
                    <a:pt x="19221" y="26258"/>
                    <a:pt x="1" y="33166"/>
                    <a:pt x="1" y="54335"/>
                  </a:cubicBezTo>
                  <a:cubicBezTo>
                    <a:pt x="1" y="63035"/>
                    <a:pt x="12184" y="65242"/>
                    <a:pt x="20841" y="65242"/>
                  </a:cubicBezTo>
                  <a:cubicBezTo>
                    <a:pt x="32479" y="65242"/>
                    <a:pt x="36965" y="62190"/>
                    <a:pt x="54952" y="62190"/>
                  </a:cubicBezTo>
                  <a:cubicBezTo>
                    <a:pt x="63265" y="62190"/>
                    <a:pt x="71635" y="62677"/>
                    <a:pt x="79963" y="62677"/>
                  </a:cubicBezTo>
                  <a:cubicBezTo>
                    <a:pt x="90684" y="62677"/>
                    <a:pt x="102666" y="62003"/>
                    <a:pt x="102666" y="51211"/>
                  </a:cubicBezTo>
                  <a:cubicBezTo>
                    <a:pt x="102666" y="50680"/>
                    <a:pt x="102565" y="50179"/>
                    <a:pt x="102264" y="49935"/>
                  </a:cubicBezTo>
                  <a:cubicBezTo>
                    <a:pt x="101720" y="49476"/>
                    <a:pt x="101017" y="49247"/>
                    <a:pt x="100415" y="48889"/>
                  </a:cubicBezTo>
                  <a:cubicBezTo>
                    <a:pt x="98925" y="49090"/>
                    <a:pt x="97463" y="49032"/>
                    <a:pt x="96044" y="49204"/>
                  </a:cubicBezTo>
                  <a:cubicBezTo>
                    <a:pt x="93146" y="49539"/>
                    <a:pt x="90449" y="49697"/>
                    <a:pt x="87937" y="49697"/>
                  </a:cubicBezTo>
                  <a:cubicBezTo>
                    <a:pt x="43443" y="49697"/>
                    <a:pt x="57132" y="0"/>
                    <a:pt x="47757" y="0"/>
                  </a:cubicBezTo>
                  <a:close/>
                </a:path>
              </a:pathLst>
            </a:custGeom>
            <a:solidFill>
              <a:srgbClr val="5BB8BB">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3"/>
          <p:cNvSpPr txBox="1">
            <a:spLocks noGrp="1"/>
          </p:cNvSpPr>
          <p:nvPr>
            <p:ph type="title"/>
          </p:nvPr>
        </p:nvSpPr>
        <p:spPr>
          <a:xfrm flipH="1">
            <a:off x="2497650" y="892625"/>
            <a:ext cx="4148700" cy="22323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600">
                <a:solidFill>
                  <a:schemeClr val="accent2"/>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9"/>
        <p:cNvGrpSpPr/>
        <p:nvPr/>
      </p:nvGrpSpPr>
      <p:grpSpPr>
        <a:xfrm>
          <a:off x="0" y="0"/>
          <a:ext cx="0" cy="0"/>
          <a:chOff x="0" y="0"/>
          <a:chExt cx="0" cy="0"/>
        </a:xfrm>
      </p:grpSpPr>
      <p:sp>
        <p:nvSpPr>
          <p:cNvPr id="100" name="Google Shape;100;p24"/>
          <p:cNvSpPr txBox="1">
            <a:spLocks noGrp="1"/>
          </p:cNvSpPr>
          <p:nvPr>
            <p:ph type="subTitle" idx="1"/>
          </p:nvPr>
        </p:nvSpPr>
        <p:spPr>
          <a:xfrm>
            <a:off x="1633700" y="873500"/>
            <a:ext cx="2716500" cy="12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2pPr>
            <a:lvl3pPr lvl="2"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3pPr>
            <a:lvl4pPr lvl="3"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4pPr>
            <a:lvl5pPr lvl="4"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5pPr>
            <a:lvl6pPr lvl="5"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6pPr>
            <a:lvl7pPr lvl="6"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7pPr>
            <a:lvl8pPr lvl="7"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8pPr>
            <a:lvl9pPr lvl="8"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9pPr>
          </a:lstStyle>
          <a:p>
            <a:endParaRPr/>
          </a:p>
        </p:txBody>
      </p:sp>
      <p:sp>
        <p:nvSpPr>
          <p:cNvPr id="101" name="Google Shape;101;p24"/>
          <p:cNvSpPr txBox="1">
            <a:spLocks noGrp="1"/>
          </p:cNvSpPr>
          <p:nvPr>
            <p:ph type="body" idx="2"/>
          </p:nvPr>
        </p:nvSpPr>
        <p:spPr>
          <a:xfrm>
            <a:off x="1633700" y="1949100"/>
            <a:ext cx="3273600" cy="2306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2" name="Google Shape;102;p24"/>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103" name="Google Shape;103;p24"/>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1572600" y="1841700"/>
            <a:ext cx="5998800" cy="146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72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160">
          <p15:clr>
            <a:srgbClr val="FA7B17"/>
          </p15:clr>
        </p15:guide>
        <p15:guide id="2" orient="horz" pos="2080">
          <p15:clr>
            <a:srgbClr val="FA7B17"/>
          </p15:clr>
        </p15:guide>
        <p15:guide id="3" pos="991">
          <p15:clr>
            <a:srgbClr val="FA7B17"/>
          </p15:clr>
        </p15:guide>
        <p15:guide id="4" pos="4769">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06"/>
        <p:cNvGrpSpPr/>
        <p:nvPr/>
      </p:nvGrpSpPr>
      <p:grpSpPr>
        <a:xfrm>
          <a:off x="0" y="0"/>
          <a:ext cx="0" cy="0"/>
          <a:chOff x="0" y="0"/>
          <a:chExt cx="0" cy="0"/>
        </a:xfrm>
      </p:grpSpPr>
      <p:sp>
        <p:nvSpPr>
          <p:cNvPr id="107" name="Google Shape;107;p26"/>
          <p:cNvSpPr txBox="1">
            <a:spLocks noGrp="1"/>
          </p:cNvSpPr>
          <p:nvPr>
            <p:ph type="title" hasCustomPrompt="1"/>
          </p:nvPr>
        </p:nvSpPr>
        <p:spPr>
          <a:xfrm>
            <a:off x="1462650" y="1203525"/>
            <a:ext cx="62187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0000"/>
              <a:buNone/>
              <a:defRPr sz="10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Google Shape;108;p26"/>
          <p:cNvSpPr txBox="1">
            <a:spLocks noGrp="1"/>
          </p:cNvSpPr>
          <p:nvPr>
            <p:ph type="body" idx="1"/>
          </p:nvPr>
        </p:nvSpPr>
        <p:spPr>
          <a:xfrm>
            <a:off x="2110950" y="3064000"/>
            <a:ext cx="4922100" cy="7374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sz="1800">
                <a:solidFill>
                  <a:schemeClr val="lt1"/>
                </a:solidFill>
              </a:defRPr>
            </a:lvl1pPr>
            <a:lvl2pPr marL="914400" lvl="1" indent="-342900" algn="ctr" rtl="0">
              <a:spcBef>
                <a:spcPts val="1600"/>
              </a:spcBef>
              <a:spcAft>
                <a:spcPts val="0"/>
              </a:spcAft>
              <a:buClr>
                <a:schemeClr val="lt1"/>
              </a:buClr>
              <a:buSzPts val="1800"/>
              <a:buChar char="○"/>
              <a:defRPr sz="1800">
                <a:solidFill>
                  <a:schemeClr val="lt1"/>
                </a:solidFill>
              </a:defRPr>
            </a:lvl2pPr>
            <a:lvl3pPr marL="1371600" lvl="2" indent="-342900" algn="ctr" rtl="0">
              <a:spcBef>
                <a:spcPts val="1600"/>
              </a:spcBef>
              <a:spcAft>
                <a:spcPts val="0"/>
              </a:spcAft>
              <a:buClr>
                <a:schemeClr val="lt1"/>
              </a:buClr>
              <a:buSzPts val="1800"/>
              <a:buChar char="■"/>
              <a:defRPr sz="1800">
                <a:solidFill>
                  <a:schemeClr val="lt1"/>
                </a:solidFill>
              </a:defRPr>
            </a:lvl3pPr>
            <a:lvl4pPr marL="1828800" lvl="3" indent="-342900" algn="ctr" rtl="0">
              <a:spcBef>
                <a:spcPts val="1600"/>
              </a:spcBef>
              <a:spcAft>
                <a:spcPts val="0"/>
              </a:spcAft>
              <a:buClr>
                <a:schemeClr val="lt1"/>
              </a:buClr>
              <a:buSzPts val="1800"/>
              <a:buChar char="●"/>
              <a:defRPr sz="1800">
                <a:solidFill>
                  <a:schemeClr val="lt1"/>
                </a:solidFill>
              </a:defRPr>
            </a:lvl4pPr>
            <a:lvl5pPr marL="2286000" lvl="4" indent="-342900" algn="ctr" rtl="0">
              <a:spcBef>
                <a:spcPts val="1600"/>
              </a:spcBef>
              <a:spcAft>
                <a:spcPts val="0"/>
              </a:spcAft>
              <a:buClr>
                <a:schemeClr val="lt1"/>
              </a:buClr>
              <a:buSzPts val="1800"/>
              <a:buChar char="○"/>
              <a:defRPr sz="1800">
                <a:solidFill>
                  <a:schemeClr val="lt1"/>
                </a:solidFill>
              </a:defRPr>
            </a:lvl5pPr>
            <a:lvl6pPr marL="2743200" lvl="5" indent="-342900" algn="ctr" rtl="0">
              <a:spcBef>
                <a:spcPts val="1600"/>
              </a:spcBef>
              <a:spcAft>
                <a:spcPts val="0"/>
              </a:spcAft>
              <a:buClr>
                <a:schemeClr val="lt1"/>
              </a:buClr>
              <a:buSzPts val="1800"/>
              <a:buChar char="■"/>
              <a:defRPr sz="1800">
                <a:solidFill>
                  <a:schemeClr val="lt1"/>
                </a:solidFill>
              </a:defRPr>
            </a:lvl6pPr>
            <a:lvl7pPr marL="3200400" lvl="6" indent="-342900" algn="ctr" rtl="0">
              <a:spcBef>
                <a:spcPts val="1600"/>
              </a:spcBef>
              <a:spcAft>
                <a:spcPts val="0"/>
              </a:spcAft>
              <a:buClr>
                <a:schemeClr val="lt1"/>
              </a:buClr>
              <a:buSzPts val="1800"/>
              <a:buChar char="●"/>
              <a:defRPr sz="1800">
                <a:solidFill>
                  <a:schemeClr val="lt1"/>
                </a:solidFill>
              </a:defRPr>
            </a:lvl7pPr>
            <a:lvl8pPr marL="3657600" lvl="7" indent="-342900" algn="ctr" rtl="0">
              <a:spcBef>
                <a:spcPts val="1600"/>
              </a:spcBef>
              <a:spcAft>
                <a:spcPts val="0"/>
              </a:spcAft>
              <a:buClr>
                <a:schemeClr val="lt1"/>
              </a:buClr>
              <a:buSzPts val="1800"/>
              <a:buChar char="○"/>
              <a:defRPr sz="1800">
                <a:solidFill>
                  <a:schemeClr val="lt1"/>
                </a:solidFill>
              </a:defRPr>
            </a:lvl8pPr>
            <a:lvl9pPr marL="4114800" lvl="8" indent="-342900" algn="ctr" rtl="0">
              <a:spcBef>
                <a:spcPts val="1600"/>
              </a:spcBef>
              <a:spcAft>
                <a:spcPts val="1600"/>
              </a:spcAft>
              <a:buClr>
                <a:schemeClr val="lt1"/>
              </a:buClr>
              <a:buSzPts val="1800"/>
              <a:buChar char="■"/>
              <a:defRPr sz="1800">
                <a:solidFill>
                  <a:schemeClr val="lt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Design">
  <p:cSld name="TITLE_ONLY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112" name="Google Shape;112;p28"/>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bullet points">
  <p:cSld name="TITLE_AND_TWO_COLUMNS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3"/>
        <p:cNvGrpSpPr/>
        <p:nvPr/>
      </p:nvGrpSpPr>
      <p:grpSpPr>
        <a:xfrm>
          <a:off x="0" y="0"/>
          <a:ext cx="0" cy="0"/>
          <a:chOff x="0" y="0"/>
          <a:chExt cx="0" cy="0"/>
        </a:xfrm>
      </p:grpSpPr>
      <p:sp>
        <p:nvSpPr>
          <p:cNvPr id="114" name="Google Shape;114;p29"/>
          <p:cNvSpPr txBox="1">
            <a:spLocks noGrp="1"/>
          </p:cNvSpPr>
          <p:nvPr>
            <p:ph type="body" idx="1"/>
          </p:nvPr>
        </p:nvSpPr>
        <p:spPr>
          <a:xfrm>
            <a:off x="1678750" y="643000"/>
            <a:ext cx="6246600" cy="3658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115" name="Google Shape;115;p29"/>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116" name="Google Shape;116;p29"/>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BIG_NUMBER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hasCustomPrompt="1"/>
          </p:nvPr>
        </p:nvSpPr>
        <p:spPr>
          <a:xfrm>
            <a:off x="1202325" y="555812"/>
            <a:ext cx="1057200" cy="551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r>
              <a:t>xx%</a:t>
            </a:r>
          </a:p>
        </p:txBody>
      </p:sp>
      <p:sp>
        <p:nvSpPr>
          <p:cNvPr id="119" name="Google Shape;119;p30"/>
          <p:cNvSpPr txBox="1">
            <a:spLocks noGrp="1"/>
          </p:cNvSpPr>
          <p:nvPr>
            <p:ph type="title" idx="2"/>
          </p:nvPr>
        </p:nvSpPr>
        <p:spPr>
          <a:xfrm>
            <a:off x="2449800" y="641612"/>
            <a:ext cx="4045200" cy="465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120" name="Google Shape;120;p30"/>
          <p:cNvSpPr txBox="1">
            <a:spLocks noGrp="1"/>
          </p:cNvSpPr>
          <p:nvPr>
            <p:ph type="subTitle" idx="1"/>
          </p:nvPr>
        </p:nvSpPr>
        <p:spPr>
          <a:xfrm>
            <a:off x="2449800" y="954812"/>
            <a:ext cx="4045200" cy="5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21" name="Google Shape;121;p30"/>
          <p:cNvSpPr txBox="1">
            <a:spLocks noGrp="1"/>
          </p:cNvSpPr>
          <p:nvPr>
            <p:ph type="title" idx="3" hasCustomPrompt="1"/>
          </p:nvPr>
        </p:nvSpPr>
        <p:spPr>
          <a:xfrm>
            <a:off x="1202325" y="1203512"/>
            <a:ext cx="1057200" cy="551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r>
              <a:t>xx%</a:t>
            </a:r>
          </a:p>
        </p:txBody>
      </p:sp>
      <p:sp>
        <p:nvSpPr>
          <p:cNvPr id="122" name="Google Shape;122;p30"/>
          <p:cNvSpPr txBox="1">
            <a:spLocks noGrp="1"/>
          </p:cNvSpPr>
          <p:nvPr>
            <p:ph type="title" idx="4"/>
          </p:nvPr>
        </p:nvSpPr>
        <p:spPr>
          <a:xfrm>
            <a:off x="2449800" y="1289437"/>
            <a:ext cx="4045200" cy="465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123" name="Google Shape;123;p30"/>
          <p:cNvSpPr txBox="1">
            <a:spLocks noGrp="1"/>
          </p:cNvSpPr>
          <p:nvPr>
            <p:ph type="subTitle" idx="5"/>
          </p:nvPr>
        </p:nvSpPr>
        <p:spPr>
          <a:xfrm>
            <a:off x="2449800" y="1602512"/>
            <a:ext cx="4045200" cy="5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24" name="Google Shape;124;p30"/>
          <p:cNvSpPr txBox="1">
            <a:spLocks noGrp="1"/>
          </p:cNvSpPr>
          <p:nvPr>
            <p:ph type="title" idx="6" hasCustomPrompt="1"/>
          </p:nvPr>
        </p:nvSpPr>
        <p:spPr>
          <a:xfrm>
            <a:off x="1202325" y="1851212"/>
            <a:ext cx="1057200" cy="551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r>
              <a:t>xx%</a:t>
            </a:r>
          </a:p>
        </p:txBody>
      </p:sp>
      <p:sp>
        <p:nvSpPr>
          <p:cNvPr id="125" name="Google Shape;125;p30"/>
          <p:cNvSpPr txBox="1">
            <a:spLocks noGrp="1"/>
          </p:cNvSpPr>
          <p:nvPr>
            <p:ph type="title" idx="7"/>
          </p:nvPr>
        </p:nvSpPr>
        <p:spPr>
          <a:xfrm>
            <a:off x="2449800" y="1937137"/>
            <a:ext cx="4045200" cy="465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126" name="Google Shape;126;p30"/>
          <p:cNvSpPr txBox="1">
            <a:spLocks noGrp="1"/>
          </p:cNvSpPr>
          <p:nvPr>
            <p:ph type="subTitle" idx="8"/>
          </p:nvPr>
        </p:nvSpPr>
        <p:spPr>
          <a:xfrm>
            <a:off x="2449800" y="2250212"/>
            <a:ext cx="4045200" cy="5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27" name="Google Shape;127;p30"/>
          <p:cNvSpPr txBox="1">
            <a:spLocks noGrp="1"/>
          </p:cNvSpPr>
          <p:nvPr>
            <p:ph type="title" idx="9" hasCustomPrompt="1"/>
          </p:nvPr>
        </p:nvSpPr>
        <p:spPr>
          <a:xfrm>
            <a:off x="1202325" y="2498912"/>
            <a:ext cx="1057200" cy="551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r>
              <a:t>xx%</a:t>
            </a:r>
          </a:p>
        </p:txBody>
      </p:sp>
      <p:sp>
        <p:nvSpPr>
          <p:cNvPr id="128" name="Google Shape;128;p30"/>
          <p:cNvSpPr txBox="1">
            <a:spLocks noGrp="1"/>
          </p:cNvSpPr>
          <p:nvPr>
            <p:ph type="title" idx="13"/>
          </p:nvPr>
        </p:nvSpPr>
        <p:spPr>
          <a:xfrm>
            <a:off x="2449800" y="2584837"/>
            <a:ext cx="4045200" cy="465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129" name="Google Shape;129;p30"/>
          <p:cNvSpPr txBox="1">
            <a:spLocks noGrp="1"/>
          </p:cNvSpPr>
          <p:nvPr>
            <p:ph type="subTitle" idx="14"/>
          </p:nvPr>
        </p:nvSpPr>
        <p:spPr>
          <a:xfrm>
            <a:off x="2449800" y="2897912"/>
            <a:ext cx="4045200" cy="5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30" name="Google Shape;130;p30"/>
          <p:cNvSpPr txBox="1">
            <a:spLocks noGrp="1"/>
          </p:cNvSpPr>
          <p:nvPr>
            <p:ph type="title" idx="15" hasCustomPrompt="1"/>
          </p:nvPr>
        </p:nvSpPr>
        <p:spPr>
          <a:xfrm>
            <a:off x="1202325" y="3146612"/>
            <a:ext cx="1057200" cy="551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r>
              <a:t>xx%</a:t>
            </a:r>
          </a:p>
        </p:txBody>
      </p:sp>
      <p:sp>
        <p:nvSpPr>
          <p:cNvPr id="131" name="Google Shape;131;p30"/>
          <p:cNvSpPr txBox="1">
            <a:spLocks noGrp="1"/>
          </p:cNvSpPr>
          <p:nvPr>
            <p:ph type="title" idx="16"/>
          </p:nvPr>
        </p:nvSpPr>
        <p:spPr>
          <a:xfrm>
            <a:off x="2449800" y="3232537"/>
            <a:ext cx="4045200" cy="465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132" name="Google Shape;132;p30"/>
          <p:cNvSpPr txBox="1">
            <a:spLocks noGrp="1"/>
          </p:cNvSpPr>
          <p:nvPr>
            <p:ph type="subTitle" idx="17"/>
          </p:nvPr>
        </p:nvSpPr>
        <p:spPr>
          <a:xfrm>
            <a:off x="2449800" y="3545612"/>
            <a:ext cx="4045200" cy="5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33" name="Google Shape;133;p30"/>
          <p:cNvSpPr txBox="1">
            <a:spLocks noGrp="1"/>
          </p:cNvSpPr>
          <p:nvPr>
            <p:ph type="title" idx="18" hasCustomPrompt="1"/>
          </p:nvPr>
        </p:nvSpPr>
        <p:spPr>
          <a:xfrm>
            <a:off x="1202325" y="3794312"/>
            <a:ext cx="1057200" cy="551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r>
              <a:t>xx%</a:t>
            </a:r>
          </a:p>
        </p:txBody>
      </p:sp>
      <p:sp>
        <p:nvSpPr>
          <p:cNvPr id="134" name="Google Shape;134;p30"/>
          <p:cNvSpPr txBox="1">
            <a:spLocks noGrp="1"/>
          </p:cNvSpPr>
          <p:nvPr>
            <p:ph type="title" idx="19"/>
          </p:nvPr>
        </p:nvSpPr>
        <p:spPr>
          <a:xfrm>
            <a:off x="2449800" y="3880237"/>
            <a:ext cx="4045200" cy="465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135" name="Google Shape;135;p30"/>
          <p:cNvSpPr txBox="1">
            <a:spLocks noGrp="1"/>
          </p:cNvSpPr>
          <p:nvPr>
            <p:ph type="subTitle" idx="20"/>
          </p:nvPr>
        </p:nvSpPr>
        <p:spPr>
          <a:xfrm>
            <a:off x="2449800" y="4193312"/>
            <a:ext cx="4045200" cy="5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36" name="Google Shape;136;p30"/>
          <p:cNvSpPr txBox="1">
            <a:spLocks noGrp="1"/>
          </p:cNvSpPr>
          <p:nvPr>
            <p:ph type="title" idx="21"/>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137" name="Google Shape;137;p30"/>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hree Columns">
  <p:cSld name="TITLE_ONLY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140" name="Google Shape;140;p31"/>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
        <p:nvSpPr>
          <p:cNvPr id="141" name="Google Shape;141;p31"/>
          <p:cNvSpPr txBox="1">
            <a:spLocks noGrp="1"/>
          </p:cNvSpPr>
          <p:nvPr>
            <p:ph type="title" idx="2"/>
          </p:nvPr>
        </p:nvSpPr>
        <p:spPr>
          <a:xfrm>
            <a:off x="1867375" y="2492150"/>
            <a:ext cx="19281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42" name="Google Shape;142;p31"/>
          <p:cNvSpPr txBox="1">
            <a:spLocks noGrp="1"/>
          </p:cNvSpPr>
          <p:nvPr>
            <p:ph type="subTitle" idx="1"/>
          </p:nvPr>
        </p:nvSpPr>
        <p:spPr>
          <a:xfrm>
            <a:off x="1867375" y="2957750"/>
            <a:ext cx="19281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43" name="Google Shape;143;p31"/>
          <p:cNvSpPr txBox="1">
            <a:spLocks noGrp="1"/>
          </p:cNvSpPr>
          <p:nvPr>
            <p:ph type="title" idx="3"/>
          </p:nvPr>
        </p:nvSpPr>
        <p:spPr>
          <a:xfrm>
            <a:off x="4185450" y="2492150"/>
            <a:ext cx="19281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44" name="Google Shape;144;p31"/>
          <p:cNvSpPr txBox="1">
            <a:spLocks noGrp="1"/>
          </p:cNvSpPr>
          <p:nvPr>
            <p:ph type="subTitle" idx="4"/>
          </p:nvPr>
        </p:nvSpPr>
        <p:spPr>
          <a:xfrm>
            <a:off x="4185450" y="2957750"/>
            <a:ext cx="19281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45" name="Google Shape;145;p31"/>
          <p:cNvSpPr txBox="1">
            <a:spLocks noGrp="1"/>
          </p:cNvSpPr>
          <p:nvPr>
            <p:ph type="title" idx="5"/>
          </p:nvPr>
        </p:nvSpPr>
        <p:spPr>
          <a:xfrm>
            <a:off x="6503525" y="2492150"/>
            <a:ext cx="19281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46" name="Google Shape;146;p31"/>
          <p:cNvSpPr txBox="1">
            <a:spLocks noGrp="1"/>
          </p:cNvSpPr>
          <p:nvPr>
            <p:ph type="subTitle" idx="6"/>
          </p:nvPr>
        </p:nvSpPr>
        <p:spPr>
          <a:xfrm>
            <a:off x="6503525" y="2957750"/>
            <a:ext cx="19281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wo Columns ">
  <p:cSld name="TITLE_ONLY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1310825" y="2772500"/>
            <a:ext cx="22824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sp>
        <p:nvSpPr>
          <p:cNvPr id="149" name="Google Shape;149;p32"/>
          <p:cNvSpPr txBox="1">
            <a:spLocks noGrp="1"/>
          </p:cNvSpPr>
          <p:nvPr>
            <p:ph type="subTitle" idx="1"/>
          </p:nvPr>
        </p:nvSpPr>
        <p:spPr>
          <a:xfrm>
            <a:off x="1310825" y="3238100"/>
            <a:ext cx="22824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50" name="Google Shape;150;p32"/>
          <p:cNvSpPr txBox="1">
            <a:spLocks noGrp="1"/>
          </p:cNvSpPr>
          <p:nvPr>
            <p:ph type="title" idx="2"/>
          </p:nvPr>
        </p:nvSpPr>
        <p:spPr>
          <a:xfrm>
            <a:off x="5550787" y="2772500"/>
            <a:ext cx="22824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sp>
        <p:nvSpPr>
          <p:cNvPr id="151" name="Google Shape;151;p32"/>
          <p:cNvSpPr txBox="1">
            <a:spLocks noGrp="1"/>
          </p:cNvSpPr>
          <p:nvPr>
            <p:ph type="subTitle" idx="3"/>
          </p:nvPr>
        </p:nvSpPr>
        <p:spPr>
          <a:xfrm>
            <a:off x="5550787" y="3238100"/>
            <a:ext cx="22824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1">
  <p:cSld name="SECTION_HEADER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2"/>
        <p:cNvGrpSpPr/>
        <p:nvPr/>
      </p:nvGrpSpPr>
      <p:grpSpPr>
        <a:xfrm>
          <a:off x="0" y="0"/>
          <a:ext cx="0" cy="0"/>
          <a:chOff x="0" y="0"/>
          <a:chExt cx="0" cy="0"/>
        </a:xfrm>
      </p:grpSpPr>
      <p:sp>
        <p:nvSpPr>
          <p:cNvPr id="153" name="Google Shape;153;p33"/>
          <p:cNvSpPr txBox="1">
            <a:spLocks noGrp="1"/>
          </p:cNvSpPr>
          <p:nvPr>
            <p:ph type="title"/>
          </p:nvPr>
        </p:nvSpPr>
        <p:spPr>
          <a:xfrm>
            <a:off x="5074500" y="2723225"/>
            <a:ext cx="3330600" cy="84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4" name="Google Shape;154;p33"/>
          <p:cNvSpPr txBox="1">
            <a:spLocks noGrp="1"/>
          </p:cNvSpPr>
          <p:nvPr>
            <p:ph type="title" idx="2" hasCustomPrompt="1"/>
          </p:nvPr>
        </p:nvSpPr>
        <p:spPr>
          <a:xfrm>
            <a:off x="5074500" y="1178125"/>
            <a:ext cx="3330600" cy="1483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2000"/>
              <a:buNone/>
              <a:defRPr sz="12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155" name="Google Shape;155;p33"/>
          <p:cNvSpPr txBox="1">
            <a:spLocks noGrp="1"/>
          </p:cNvSpPr>
          <p:nvPr>
            <p:ph type="subTitle" idx="1"/>
          </p:nvPr>
        </p:nvSpPr>
        <p:spPr>
          <a:xfrm>
            <a:off x="5074500" y="3396925"/>
            <a:ext cx="3130800" cy="5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numbers">
  <p:cSld name="BIG_NUMBER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6"/>
        <p:cNvGrpSpPr/>
        <p:nvPr/>
      </p:nvGrpSpPr>
      <p:grpSpPr>
        <a:xfrm>
          <a:off x="0" y="0"/>
          <a:ext cx="0" cy="0"/>
          <a:chOff x="0" y="0"/>
          <a:chExt cx="0" cy="0"/>
        </a:xfrm>
      </p:grpSpPr>
      <p:sp>
        <p:nvSpPr>
          <p:cNvPr id="157" name="Google Shape;157;p34"/>
          <p:cNvSpPr txBox="1">
            <a:spLocks noGrp="1"/>
          </p:cNvSpPr>
          <p:nvPr>
            <p:ph type="title" hasCustomPrompt="1"/>
          </p:nvPr>
        </p:nvSpPr>
        <p:spPr>
          <a:xfrm>
            <a:off x="1927300" y="1779425"/>
            <a:ext cx="1946700" cy="133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8" name="Google Shape;158;p34"/>
          <p:cNvSpPr txBox="1">
            <a:spLocks noGrp="1"/>
          </p:cNvSpPr>
          <p:nvPr>
            <p:ph type="title" idx="2"/>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159" name="Google Shape;159;p34"/>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
        <p:nvSpPr>
          <p:cNvPr id="160" name="Google Shape;160;p34"/>
          <p:cNvSpPr txBox="1">
            <a:spLocks noGrp="1"/>
          </p:cNvSpPr>
          <p:nvPr>
            <p:ph type="title" idx="3" hasCustomPrompt="1"/>
          </p:nvPr>
        </p:nvSpPr>
        <p:spPr>
          <a:xfrm>
            <a:off x="6430300" y="1779425"/>
            <a:ext cx="1946700" cy="133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1" name="Google Shape;161;p34"/>
          <p:cNvSpPr txBox="1">
            <a:spLocks noGrp="1"/>
          </p:cNvSpPr>
          <p:nvPr>
            <p:ph type="subTitle" idx="1"/>
          </p:nvPr>
        </p:nvSpPr>
        <p:spPr>
          <a:xfrm>
            <a:off x="1936600" y="3934825"/>
            <a:ext cx="19281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62" name="Google Shape;162;p34"/>
          <p:cNvSpPr txBox="1">
            <a:spLocks noGrp="1"/>
          </p:cNvSpPr>
          <p:nvPr>
            <p:ph type="subTitle" idx="4"/>
          </p:nvPr>
        </p:nvSpPr>
        <p:spPr>
          <a:xfrm>
            <a:off x="6439600" y="3934825"/>
            <a:ext cx="19281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63" name="Google Shape;163;p34"/>
          <p:cNvSpPr txBox="1">
            <a:spLocks noGrp="1"/>
          </p:cNvSpPr>
          <p:nvPr>
            <p:ph type="title" idx="5" hasCustomPrompt="1"/>
          </p:nvPr>
        </p:nvSpPr>
        <p:spPr>
          <a:xfrm>
            <a:off x="4178800" y="1035750"/>
            <a:ext cx="1946700" cy="133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4" name="Google Shape;164;p34"/>
          <p:cNvSpPr txBox="1">
            <a:spLocks noGrp="1"/>
          </p:cNvSpPr>
          <p:nvPr>
            <p:ph type="subTitle" idx="6"/>
          </p:nvPr>
        </p:nvSpPr>
        <p:spPr>
          <a:xfrm>
            <a:off x="4188100" y="3191150"/>
            <a:ext cx="19281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2">
  <p:cSld name="SECTION_HEADER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5"/>
        <p:cNvGrpSpPr/>
        <p:nvPr/>
      </p:nvGrpSpPr>
      <p:grpSpPr>
        <a:xfrm>
          <a:off x="0" y="0"/>
          <a:ext cx="0" cy="0"/>
          <a:chOff x="0" y="0"/>
          <a:chExt cx="0" cy="0"/>
        </a:xfrm>
      </p:grpSpPr>
      <p:sp>
        <p:nvSpPr>
          <p:cNvPr id="166" name="Google Shape;166;p35"/>
          <p:cNvSpPr txBox="1">
            <a:spLocks noGrp="1"/>
          </p:cNvSpPr>
          <p:nvPr>
            <p:ph type="title"/>
          </p:nvPr>
        </p:nvSpPr>
        <p:spPr>
          <a:xfrm>
            <a:off x="2152200" y="3256625"/>
            <a:ext cx="48396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7" name="Google Shape;167;p35"/>
          <p:cNvSpPr txBox="1">
            <a:spLocks noGrp="1"/>
          </p:cNvSpPr>
          <p:nvPr>
            <p:ph type="title" idx="2" hasCustomPrompt="1"/>
          </p:nvPr>
        </p:nvSpPr>
        <p:spPr>
          <a:xfrm>
            <a:off x="1950300" y="1711525"/>
            <a:ext cx="5243400" cy="148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168" name="Google Shape;168;p35"/>
          <p:cNvSpPr txBox="1">
            <a:spLocks noGrp="1"/>
          </p:cNvSpPr>
          <p:nvPr>
            <p:ph type="subTitle" idx="1"/>
          </p:nvPr>
        </p:nvSpPr>
        <p:spPr>
          <a:xfrm>
            <a:off x="2562600" y="3930325"/>
            <a:ext cx="40188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8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Four Columns">
  <p:cSld name="TITLE_ONLY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36"/>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171" name="Google Shape;171;p36"/>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
        <p:nvSpPr>
          <p:cNvPr id="172" name="Google Shape;172;p36"/>
          <p:cNvSpPr txBox="1">
            <a:spLocks noGrp="1"/>
          </p:cNvSpPr>
          <p:nvPr>
            <p:ph type="title" idx="2"/>
          </p:nvPr>
        </p:nvSpPr>
        <p:spPr>
          <a:xfrm>
            <a:off x="5072750" y="3428537"/>
            <a:ext cx="16206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73" name="Google Shape;173;p36"/>
          <p:cNvSpPr txBox="1">
            <a:spLocks noGrp="1"/>
          </p:cNvSpPr>
          <p:nvPr>
            <p:ph type="subTitle" idx="1"/>
          </p:nvPr>
        </p:nvSpPr>
        <p:spPr>
          <a:xfrm>
            <a:off x="5072750" y="3894137"/>
            <a:ext cx="16206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74" name="Google Shape;174;p36"/>
          <p:cNvSpPr txBox="1">
            <a:spLocks noGrp="1"/>
          </p:cNvSpPr>
          <p:nvPr>
            <p:ph type="title" idx="3"/>
          </p:nvPr>
        </p:nvSpPr>
        <p:spPr>
          <a:xfrm>
            <a:off x="6764958" y="3428537"/>
            <a:ext cx="16206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75" name="Google Shape;175;p36"/>
          <p:cNvSpPr txBox="1">
            <a:spLocks noGrp="1"/>
          </p:cNvSpPr>
          <p:nvPr>
            <p:ph type="subTitle" idx="4"/>
          </p:nvPr>
        </p:nvSpPr>
        <p:spPr>
          <a:xfrm>
            <a:off x="6764958" y="3894137"/>
            <a:ext cx="16206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76" name="Google Shape;176;p36"/>
          <p:cNvSpPr txBox="1">
            <a:spLocks noGrp="1"/>
          </p:cNvSpPr>
          <p:nvPr>
            <p:ph type="title" idx="5"/>
          </p:nvPr>
        </p:nvSpPr>
        <p:spPr>
          <a:xfrm>
            <a:off x="5072750" y="1172335"/>
            <a:ext cx="16206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77" name="Google Shape;177;p36"/>
          <p:cNvSpPr txBox="1">
            <a:spLocks noGrp="1"/>
          </p:cNvSpPr>
          <p:nvPr>
            <p:ph type="subTitle" idx="6"/>
          </p:nvPr>
        </p:nvSpPr>
        <p:spPr>
          <a:xfrm>
            <a:off x="5072750" y="1637935"/>
            <a:ext cx="16206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78" name="Google Shape;178;p36"/>
          <p:cNvSpPr txBox="1">
            <a:spLocks noGrp="1"/>
          </p:cNvSpPr>
          <p:nvPr>
            <p:ph type="title" idx="7"/>
          </p:nvPr>
        </p:nvSpPr>
        <p:spPr>
          <a:xfrm>
            <a:off x="6764958" y="1172335"/>
            <a:ext cx="16206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79" name="Google Shape;179;p36"/>
          <p:cNvSpPr txBox="1">
            <a:spLocks noGrp="1"/>
          </p:cNvSpPr>
          <p:nvPr>
            <p:ph type="subTitle" idx="8"/>
          </p:nvPr>
        </p:nvSpPr>
        <p:spPr>
          <a:xfrm>
            <a:off x="6764958" y="1637935"/>
            <a:ext cx="16206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Six Columns">
  <p:cSld name="TITLE_ONLY_1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0"/>
        <p:cNvGrpSpPr/>
        <p:nvPr/>
      </p:nvGrpSpPr>
      <p:grpSpPr>
        <a:xfrm>
          <a:off x="0" y="0"/>
          <a:ext cx="0" cy="0"/>
          <a:chOff x="0" y="0"/>
          <a:chExt cx="0" cy="0"/>
        </a:xfrm>
      </p:grpSpPr>
      <p:sp>
        <p:nvSpPr>
          <p:cNvPr id="181" name="Google Shape;181;p37"/>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182" name="Google Shape;182;p37"/>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
        <p:nvSpPr>
          <p:cNvPr id="183" name="Google Shape;183;p37"/>
          <p:cNvSpPr txBox="1">
            <a:spLocks noGrp="1"/>
          </p:cNvSpPr>
          <p:nvPr>
            <p:ph type="title" idx="2"/>
          </p:nvPr>
        </p:nvSpPr>
        <p:spPr>
          <a:xfrm>
            <a:off x="2022425" y="3457175"/>
            <a:ext cx="19281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84" name="Google Shape;184;p37"/>
          <p:cNvSpPr txBox="1">
            <a:spLocks noGrp="1"/>
          </p:cNvSpPr>
          <p:nvPr>
            <p:ph type="subTitle" idx="1"/>
          </p:nvPr>
        </p:nvSpPr>
        <p:spPr>
          <a:xfrm>
            <a:off x="2022425" y="3846575"/>
            <a:ext cx="19281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85" name="Google Shape;185;p37"/>
          <p:cNvSpPr txBox="1">
            <a:spLocks noGrp="1"/>
          </p:cNvSpPr>
          <p:nvPr>
            <p:ph type="title" idx="3"/>
          </p:nvPr>
        </p:nvSpPr>
        <p:spPr>
          <a:xfrm>
            <a:off x="4188100" y="3457175"/>
            <a:ext cx="19281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86" name="Google Shape;186;p37"/>
          <p:cNvSpPr txBox="1">
            <a:spLocks noGrp="1"/>
          </p:cNvSpPr>
          <p:nvPr>
            <p:ph type="subTitle" idx="4"/>
          </p:nvPr>
        </p:nvSpPr>
        <p:spPr>
          <a:xfrm>
            <a:off x="4188100" y="3846575"/>
            <a:ext cx="19281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87" name="Google Shape;187;p37"/>
          <p:cNvSpPr txBox="1">
            <a:spLocks noGrp="1"/>
          </p:cNvSpPr>
          <p:nvPr>
            <p:ph type="title" idx="5"/>
          </p:nvPr>
        </p:nvSpPr>
        <p:spPr>
          <a:xfrm>
            <a:off x="6353775" y="3457175"/>
            <a:ext cx="19281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88" name="Google Shape;188;p37"/>
          <p:cNvSpPr txBox="1">
            <a:spLocks noGrp="1"/>
          </p:cNvSpPr>
          <p:nvPr>
            <p:ph type="subTitle" idx="6"/>
          </p:nvPr>
        </p:nvSpPr>
        <p:spPr>
          <a:xfrm>
            <a:off x="6353775" y="3846575"/>
            <a:ext cx="19281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89" name="Google Shape;189;p37"/>
          <p:cNvSpPr txBox="1">
            <a:spLocks noGrp="1"/>
          </p:cNvSpPr>
          <p:nvPr>
            <p:ph type="title" idx="7"/>
          </p:nvPr>
        </p:nvSpPr>
        <p:spPr>
          <a:xfrm>
            <a:off x="2022425" y="1474825"/>
            <a:ext cx="19281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90" name="Google Shape;190;p37"/>
          <p:cNvSpPr txBox="1">
            <a:spLocks noGrp="1"/>
          </p:cNvSpPr>
          <p:nvPr>
            <p:ph type="subTitle" idx="8"/>
          </p:nvPr>
        </p:nvSpPr>
        <p:spPr>
          <a:xfrm>
            <a:off x="2022425" y="1864225"/>
            <a:ext cx="19281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91" name="Google Shape;191;p37"/>
          <p:cNvSpPr txBox="1">
            <a:spLocks noGrp="1"/>
          </p:cNvSpPr>
          <p:nvPr>
            <p:ph type="title" idx="9"/>
          </p:nvPr>
        </p:nvSpPr>
        <p:spPr>
          <a:xfrm>
            <a:off x="4188100" y="1474825"/>
            <a:ext cx="19281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92" name="Google Shape;192;p37"/>
          <p:cNvSpPr txBox="1">
            <a:spLocks noGrp="1"/>
          </p:cNvSpPr>
          <p:nvPr>
            <p:ph type="subTitle" idx="13"/>
          </p:nvPr>
        </p:nvSpPr>
        <p:spPr>
          <a:xfrm>
            <a:off x="4188100" y="1864225"/>
            <a:ext cx="19281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93" name="Google Shape;193;p37"/>
          <p:cNvSpPr txBox="1">
            <a:spLocks noGrp="1"/>
          </p:cNvSpPr>
          <p:nvPr>
            <p:ph type="title" idx="14"/>
          </p:nvPr>
        </p:nvSpPr>
        <p:spPr>
          <a:xfrm>
            <a:off x="6353775" y="1474825"/>
            <a:ext cx="19281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94" name="Google Shape;194;p37"/>
          <p:cNvSpPr txBox="1">
            <a:spLocks noGrp="1"/>
          </p:cNvSpPr>
          <p:nvPr>
            <p:ph type="subTitle" idx="15"/>
          </p:nvPr>
        </p:nvSpPr>
        <p:spPr>
          <a:xfrm>
            <a:off x="6353775" y="1864225"/>
            <a:ext cx="19281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197" name="Google Shape;197;p38"/>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Three Columns 1">
  <p:cSld name="TITLE_ONLY_1_1_4">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200" name="Google Shape;200;p39"/>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
        <p:nvSpPr>
          <p:cNvPr id="201" name="Google Shape;201;p39"/>
          <p:cNvSpPr txBox="1">
            <a:spLocks noGrp="1"/>
          </p:cNvSpPr>
          <p:nvPr>
            <p:ph type="title" idx="2"/>
          </p:nvPr>
        </p:nvSpPr>
        <p:spPr>
          <a:xfrm>
            <a:off x="1977200" y="1572800"/>
            <a:ext cx="16713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02" name="Google Shape;202;p39"/>
          <p:cNvSpPr txBox="1">
            <a:spLocks noGrp="1"/>
          </p:cNvSpPr>
          <p:nvPr>
            <p:ph type="subTitle" idx="1"/>
          </p:nvPr>
        </p:nvSpPr>
        <p:spPr>
          <a:xfrm>
            <a:off x="1977200" y="2876600"/>
            <a:ext cx="16713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03" name="Google Shape;203;p39"/>
          <p:cNvSpPr txBox="1">
            <a:spLocks noGrp="1"/>
          </p:cNvSpPr>
          <p:nvPr>
            <p:ph type="title" idx="3"/>
          </p:nvPr>
        </p:nvSpPr>
        <p:spPr>
          <a:xfrm>
            <a:off x="4301000" y="1572800"/>
            <a:ext cx="16713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04" name="Google Shape;204;p39"/>
          <p:cNvSpPr txBox="1">
            <a:spLocks noGrp="1"/>
          </p:cNvSpPr>
          <p:nvPr>
            <p:ph type="subTitle" idx="4"/>
          </p:nvPr>
        </p:nvSpPr>
        <p:spPr>
          <a:xfrm>
            <a:off x="4301000" y="2876600"/>
            <a:ext cx="16713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05" name="Google Shape;205;p39"/>
          <p:cNvSpPr txBox="1">
            <a:spLocks noGrp="1"/>
          </p:cNvSpPr>
          <p:nvPr>
            <p:ph type="title" idx="5"/>
          </p:nvPr>
        </p:nvSpPr>
        <p:spPr>
          <a:xfrm>
            <a:off x="6624801" y="1572800"/>
            <a:ext cx="16713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06" name="Google Shape;206;p39"/>
          <p:cNvSpPr txBox="1">
            <a:spLocks noGrp="1"/>
          </p:cNvSpPr>
          <p:nvPr>
            <p:ph type="subTitle" idx="6"/>
          </p:nvPr>
        </p:nvSpPr>
        <p:spPr>
          <a:xfrm>
            <a:off x="6624801" y="2876600"/>
            <a:ext cx="16713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3">
  <p:cSld name="SECTION_HEADER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07"/>
        <p:cNvGrpSpPr/>
        <p:nvPr/>
      </p:nvGrpSpPr>
      <p:grpSpPr>
        <a:xfrm>
          <a:off x="0" y="0"/>
          <a:ext cx="0" cy="0"/>
          <a:chOff x="0" y="0"/>
          <a:chExt cx="0" cy="0"/>
        </a:xfrm>
      </p:grpSpPr>
      <p:sp>
        <p:nvSpPr>
          <p:cNvPr id="208" name="Google Shape;208;p40"/>
          <p:cNvSpPr txBox="1">
            <a:spLocks noGrp="1"/>
          </p:cNvSpPr>
          <p:nvPr>
            <p:ph type="title"/>
          </p:nvPr>
        </p:nvSpPr>
        <p:spPr>
          <a:xfrm>
            <a:off x="2152200" y="2723225"/>
            <a:ext cx="48396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9" name="Google Shape;209;p40"/>
          <p:cNvSpPr txBox="1">
            <a:spLocks noGrp="1"/>
          </p:cNvSpPr>
          <p:nvPr>
            <p:ph type="title" idx="2" hasCustomPrompt="1"/>
          </p:nvPr>
        </p:nvSpPr>
        <p:spPr>
          <a:xfrm>
            <a:off x="1950300" y="1178125"/>
            <a:ext cx="5243400" cy="148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210" name="Google Shape;210;p40"/>
          <p:cNvSpPr txBox="1">
            <a:spLocks noGrp="1"/>
          </p:cNvSpPr>
          <p:nvPr>
            <p:ph type="subTitle" idx="1"/>
          </p:nvPr>
        </p:nvSpPr>
        <p:spPr>
          <a:xfrm>
            <a:off x="2549400" y="3396937"/>
            <a:ext cx="40452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8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Four Columns 1">
  <p:cSld name="TITLE_ONLY_1_1_5">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1"/>
        <p:cNvGrpSpPr/>
        <p:nvPr/>
      </p:nvGrpSpPr>
      <p:grpSpPr>
        <a:xfrm>
          <a:off x="0" y="0"/>
          <a:ext cx="0" cy="0"/>
          <a:chOff x="0" y="0"/>
          <a:chExt cx="0" cy="0"/>
        </a:xfrm>
      </p:grpSpPr>
      <p:sp>
        <p:nvSpPr>
          <p:cNvPr id="212" name="Google Shape;212;p41"/>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213" name="Google Shape;213;p41"/>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
        <p:nvSpPr>
          <p:cNvPr id="214" name="Google Shape;214;p41"/>
          <p:cNvSpPr txBox="1">
            <a:spLocks noGrp="1"/>
          </p:cNvSpPr>
          <p:nvPr>
            <p:ph type="title" idx="2"/>
          </p:nvPr>
        </p:nvSpPr>
        <p:spPr>
          <a:xfrm>
            <a:off x="1838863" y="2486075"/>
            <a:ext cx="15165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15" name="Google Shape;215;p41"/>
          <p:cNvSpPr txBox="1">
            <a:spLocks noGrp="1"/>
          </p:cNvSpPr>
          <p:nvPr>
            <p:ph type="subTitle" idx="1"/>
          </p:nvPr>
        </p:nvSpPr>
        <p:spPr>
          <a:xfrm>
            <a:off x="1838863" y="2951675"/>
            <a:ext cx="15165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6" name="Google Shape;216;p41"/>
          <p:cNvSpPr txBox="1">
            <a:spLocks noGrp="1"/>
          </p:cNvSpPr>
          <p:nvPr>
            <p:ph type="title" idx="3"/>
          </p:nvPr>
        </p:nvSpPr>
        <p:spPr>
          <a:xfrm>
            <a:off x="3542230" y="2486075"/>
            <a:ext cx="15165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17" name="Google Shape;217;p41"/>
          <p:cNvSpPr txBox="1">
            <a:spLocks noGrp="1"/>
          </p:cNvSpPr>
          <p:nvPr>
            <p:ph type="subTitle" idx="4"/>
          </p:nvPr>
        </p:nvSpPr>
        <p:spPr>
          <a:xfrm>
            <a:off x="3542230" y="2951675"/>
            <a:ext cx="15165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 name="Google Shape;218;p41"/>
          <p:cNvSpPr txBox="1">
            <a:spLocks noGrp="1"/>
          </p:cNvSpPr>
          <p:nvPr>
            <p:ph type="title" idx="5"/>
          </p:nvPr>
        </p:nvSpPr>
        <p:spPr>
          <a:xfrm>
            <a:off x="5245597" y="2486075"/>
            <a:ext cx="15165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19" name="Google Shape;219;p41"/>
          <p:cNvSpPr txBox="1">
            <a:spLocks noGrp="1"/>
          </p:cNvSpPr>
          <p:nvPr>
            <p:ph type="subTitle" idx="6"/>
          </p:nvPr>
        </p:nvSpPr>
        <p:spPr>
          <a:xfrm>
            <a:off x="5245597" y="2951675"/>
            <a:ext cx="15165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20" name="Google Shape;220;p41"/>
          <p:cNvSpPr txBox="1">
            <a:spLocks noGrp="1"/>
          </p:cNvSpPr>
          <p:nvPr>
            <p:ph type="title" idx="7"/>
          </p:nvPr>
        </p:nvSpPr>
        <p:spPr>
          <a:xfrm>
            <a:off x="6948947" y="2486075"/>
            <a:ext cx="15165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21" name="Google Shape;221;p41"/>
          <p:cNvSpPr txBox="1">
            <a:spLocks noGrp="1"/>
          </p:cNvSpPr>
          <p:nvPr>
            <p:ph type="subTitle" idx="8"/>
          </p:nvPr>
        </p:nvSpPr>
        <p:spPr>
          <a:xfrm>
            <a:off x="6948947" y="2951675"/>
            <a:ext cx="15165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4">
  <p:cSld name="SECTION_HEADER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2"/>
        <p:cNvGrpSpPr/>
        <p:nvPr/>
      </p:nvGrpSpPr>
      <p:grpSpPr>
        <a:xfrm>
          <a:off x="0" y="0"/>
          <a:ext cx="0" cy="0"/>
          <a:chOff x="0" y="0"/>
          <a:chExt cx="0" cy="0"/>
        </a:xfrm>
      </p:grpSpPr>
      <p:sp>
        <p:nvSpPr>
          <p:cNvPr id="223" name="Google Shape;223;p42"/>
          <p:cNvSpPr txBox="1">
            <a:spLocks noGrp="1"/>
          </p:cNvSpPr>
          <p:nvPr>
            <p:ph type="title"/>
          </p:nvPr>
        </p:nvSpPr>
        <p:spPr>
          <a:xfrm>
            <a:off x="1035550" y="2731750"/>
            <a:ext cx="4839600" cy="84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24" name="Google Shape;224;p42"/>
          <p:cNvSpPr txBox="1">
            <a:spLocks noGrp="1"/>
          </p:cNvSpPr>
          <p:nvPr>
            <p:ph type="title" idx="2" hasCustomPrompt="1"/>
          </p:nvPr>
        </p:nvSpPr>
        <p:spPr>
          <a:xfrm>
            <a:off x="1035550" y="1186650"/>
            <a:ext cx="5243400" cy="1483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2000"/>
              <a:buNone/>
              <a:defRPr sz="12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225" name="Google Shape;225;p42"/>
          <p:cNvSpPr txBox="1">
            <a:spLocks noGrp="1"/>
          </p:cNvSpPr>
          <p:nvPr>
            <p:ph type="subTitle" idx="1"/>
          </p:nvPr>
        </p:nvSpPr>
        <p:spPr>
          <a:xfrm>
            <a:off x="1035550" y="3405450"/>
            <a:ext cx="3178500" cy="5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5">
  <p:cSld name="SECTION_HEADER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6"/>
        <p:cNvGrpSpPr/>
        <p:nvPr/>
      </p:nvGrpSpPr>
      <p:grpSpPr>
        <a:xfrm>
          <a:off x="0" y="0"/>
          <a:ext cx="0" cy="0"/>
          <a:chOff x="0" y="0"/>
          <a:chExt cx="0" cy="0"/>
        </a:xfrm>
      </p:grpSpPr>
      <p:sp>
        <p:nvSpPr>
          <p:cNvPr id="227" name="Google Shape;227;p43"/>
          <p:cNvSpPr txBox="1">
            <a:spLocks noGrp="1"/>
          </p:cNvSpPr>
          <p:nvPr>
            <p:ph type="title"/>
          </p:nvPr>
        </p:nvSpPr>
        <p:spPr>
          <a:xfrm>
            <a:off x="2152200" y="2189825"/>
            <a:ext cx="48396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8" name="Google Shape;228;p43"/>
          <p:cNvSpPr txBox="1">
            <a:spLocks noGrp="1"/>
          </p:cNvSpPr>
          <p:nvPr>
            <p:ph type="title" idx="2" hasCustomPrompt="1"/>
          </p:nvPr>
        </p:nvSpPr>
        <p:spPr>
          <a:xfrm>
            <a:off x="1950300" y="644725"/>
            <a:ext cx="5243400" cy="148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229" name="Google Shape;229;p43"/>
          <p:cNvSpPr txBox="1">
            <a:spLocks noGrp="1"/>
          </p:cNvSpPr>
          <p:nvPr>
            <p:ph type="subTitle" idx="1"/>
          </p:nvPr>
        </p:nvSpPr>
        <p:spPr>
          <a:xfrm>
            <a:off x="2713500" y="2863525"/>
            <a:ext cx="37170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8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ercentages">
  <p:cSld name="BIG_NUMBER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30"/>
        <p:cNvGrpSpPr/>
        <p:nvPr/>
      </p:nvGrpSpPr>
      <p:grpSpPr>
        <a:xfrm>
          <a:off x="0" y="0"/>
          <a:ext cx="0" cy="0"/>
          <a:chOff x="0" y="0"/>
          <a:chExt cx="0" cy="0"/>
        </a:xfrm>
      </p:grpSpPr>
      <p:sp>
        <p:nvSpPr>
          <p:cNvPr id="231" name="Google Shape;231;p44"/>
          <p:cNvSpPr txBox="1">
            <a:spLocks noGrp="1"/>
          </p:cNvSpPr>
          <p:nvPr>
            <p:ph type="title" hasCustomPrompt="1"/>
          </p:nvPr>
        </p:nvSpPr>
        <p:spPr>
          <a:xfrm>
            <a:off x="2349000" y="3024625"/>
            <a:ext cx="1599600" cy="55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2" name="Google Shape;232;p44"/>
          <p:cNvSpPr txBox="1">
            <a:spLocks noGrp="1"/>
          </p:cNvSpPr>
          <p:nvPr>
            <p:ph type="title" idx="2"/>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233" name="Google Shape;233;p44"/>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
        <p:nvSpPr>
          <p:cNvPr id="234" name="Google Shape;234;p44"/>
          <p:cNvSpPr txBox="1">
            <a:spLocks noGrp="1"/>
          </p:cNvSpPr>
          <p:nvPr>
            <p:ph type="title" idx="3"/>
          </p:nvPr>
        </p:nvSpPr>
        <p:spPr>
          <a:xfrm>
            <a:off x="2356642" y="3579800"/>
            <a:ext cx="15843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35" name="Google Shape;235;p44"/>
          <p:cNvSpPr txBox="1">
            <a:spLocks noGrp="1"/>
          </p:cNvSpPr>
          <p:nvPr>
            <p:ph type="subTitle" idx="1"/>
          </p:nvPr>
        </p:nvSpPr>
        <p:spPr>
          <a:xfrm>
            <a:off x="2356642" y="3969200"/>
            <a:ext cx="15843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6" name="Google Shape;236;p44"/>
          <p:cNvSpPr txBox="1">
            <a:spLocks noGrp="1"/>
          </p:cNvSpPr>
          <p:nvPr>
            <p:ph type="title" idx="4" hasCustomPrompt="1"/>
          </p:nvPr>
        </p:nvSpPr>
        <p:spPr>
          <a:xfrm>
            <a:off x="4360000" y="3024625"/>
            <a:ext cx="1599600" cy="55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7" name="Google Shape;237;p44"/>
          <p:cNvSpPr txBox="1">
            <a:spLocks noGrp="1"/>
          </p:cNvSpPr>
          <p:nvPr>
            <p:ph type="title" idx="5"/>
          </p:nvPr>
        </p:nvSpPr>
        <p:spPr>
          <a:xfrm>
            <a:off x="4367642" y="3579800"/>
            <a:ext cx="15843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38" name="Google Shape;238;p44"/>
          <p:cNvSpPr txBox="1">
            <a:spLocks noGrp="1"/>
          </p:cNvSpPr>
          <p:nvPr>
            <p:ph type="subTitle" idx="6"/>
          </p:nvPr>
        </p:nvSpPr>
        <p:spPr>
          <a:xfrm>
            <a:off x="4367642" y="3969200"/>
            <a:ext cx="15843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9" name="Google Shape;239;p44"/>
          <p:cNvSpPr txBox="1">
            <a:spLocks noGrp="1"/>
          </p:cNvSpPr>
          <p:nvPr>
            <p:ph type="title" idx="7" hasCustomPrompt="1"/>
          </p:nvPr>
        </p:nvSpPr>
        <p:spPr>
          <a:xfrm>
            <a:off x="6371000" y="3024625"/>
            <a:ext cx="1599600" cy="55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40" name="Google Shape;240;p44"/>
          <p:cNvSpPr txBox="1">
            <a:spLocks noGrp="1"/>
          </p:cNvSpPr>
          <p:nvPr>
            <p:ph type="title" idx="8"/>
          </p:nvPr>
        </p:nvSpPr>
        <p:spPr>
          <a:xfrm>
            <a:off x="6378642" y="3579800"/>
            <a:ext cx="1584300" cy="46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41" name="Google Shape;241;p44"/>
          <p:cNvSpPr txBox="1">
            <a:spLocks noGrp="1"/>
          </p:cNvSpPr>
          <p:nvPr>
            <p:ph type="subTitle" idx="9"/>
          </p:nvPr>
        </p:nvSpPr>
        <p:spPr>
          <a:xfrm>
            <a:off x="6378642" y="3969200"/>
            <a:ext cx="15843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chnological Design">
  <p:cSld name="SECTION_TITLE_AND_DESCRIPTION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42"/>
        <p:cNvGrpSpPr/>
        <p:nvPr/>
      </p:nvGrpSpPr>
      <p:grpSpPr>
        <a:xfrm>
          <a:off x="0" y="0"/>
          <a:ext cx="0" cy="0"/>
          <a:chOff x="0" y="0"/>
          <a:chExt cx="0" cy="0"/>
        </a:xfrm>
      </p:grpSpPr>
      <p:sp>
        <p:nvSpPr>
          <p:cNvPr id="243" name="Google Shape;243;p45"/>
          <p:cNvSpPr txBox="1">
            <a:spLocks noGrp="1"/>
          </p:cNvSpPr>
          <p:nvPr>
            <p:ph type="subTitle" idx="1"/>
          </p:nvPr>
        </p:nvSpPr>
        <p:spPr>
          <a:xfrm>
            <a:off x="5667550" y="1681613"/>
            <a:ext cx="2716500" cy="545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2pPr>
            <a:lvl3pPr lvl="2"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3pPr>
            <a:lvl4pPr lvl="3"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4pPr>
            <a:lvl5pPr lvl="4"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5pPr>
            <a:lvl6pPr lvl="5"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6pPr>
            <a:lvl7pPr lvl="6"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7pPr>
            <a:lvl8pPr lvl="7"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8pPr>
            <a:lvl9pPr lvl="8"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9pPr>
          </a:lstStyle>
          <a:p>
            <a:endParaRPr/>
          </a:p>
        </p:txBody>
      </p:sp>
      <p:sp>
        <p:nvSpPr>
          <p:cNvPr id="244" name="Google Shape;244;p45"/>
          <p:cNvSpPr txBox="1">
            <a:spLocks noGrp="1"/>
          </p:cNvSpPr>
          <p:nvPr>
            <p:ph type="body" idx="2"/>
          </p:nvPr>
        </p:nvSpPr>
        <p:spPr>
          <a:xfrm>
            <a:off x="5667550" y="2226788"/>
            <a:ext cx="2366400" cy="1235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45" name="Google Shape;245;p45"/>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246" name="Google Shape;246;p45"/>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chnological Design 1">
  <p:cSld name="SECTION_TITLE_AND_DESCRIPTION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47"/>
        <p:cNvGrpSpPr/>
        <p:nvPr/>
      </p:nvGrpSpPr>
      <p:grpSpPr>
        <a:xfrm>
          <a:off x="0" y="0"/>
          <a:ext cx="0" cy="0"/>
          <a:chOff x="0" y="0"/>
          <a:chExt cx="0" cy="0"/>
        </a:xfrm>
      </p:grpSpPr>
      <p:sp>
        <p:nvSpPr>
          <p:cNvPr id="248" name="Google Shape;248;p46"/>
          <p:cNvSpPr txBox="1">
            <a:spLocks noGrp="1"/>
          </p:cNvSpPr>
          <p:nvPr>
            <p:ph type="subTitle" idx="1"/>
          </p:nvPr>
        </p:nvSpPr>
        <p:spPr>
          <a:xfrm>
            <a:off x="5667550" y="1681613"/>
            <a:ext cx="2716500" cy="545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2pPr>
            <a:lvl3pPr lvl="2"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3pPr>
            <a:lvl4pPr lvl="3"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4pPr>
            <a:lvl5pPr lvl="4"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5pPr>
            <a:lvl6pPr lvl="5"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6pPr>
            <a:lvl7pPr lvl="6"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7pPr>
            <a:lvl8pPr lvl="7"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8pPr>
            <a:lvl9pPr lvl="8" rtl="0">
              <a:lnSpc>
                <a:spcPct val="100000"/>
              </a:lnSpc>
              <a:spcBef>
                <a:spcPts val="0"/>
              </a:spcBef>
              <a:spcAft>
                <a:spcPts val="0"/>
              </a:spcAft>
              <a:buClr>
                <a:schemeClr val="lt1"/>
              </a:buClr>
              <a:buSzPts val="2400"/>
              <a:buFont typeface="Staatliches"/>
              <a:buNone/>
              <a:defRPr sz="2400">
                <a:solidFill>
                  <a:schemeClr val="lt1"/>
                </a:solidFill>
                <a:latin typeface="Staatliches"/>
                <a:ea typeface="Staatliches"/>
                <a:cs typeface="Staatliches"/>
                <a:sym typeface="Staatliches"/>
              </a:defRPr>
            </a:lvl9pPr>
          </a:lstStyle>
          <a:p>
            <a:endParaRPr/>
          </a:p>
        </p:txBody>
      </p:sp>
      <p:sp>
        <p:nvSpPr>
          <p:cNvPr id="249" name="Google Shape;249;p46"/>
          <p:cNvSpPr txBox="1">
            <a:spLocks noGrp="1"/>
          </p:cNvSpPr>
          <p:nvPr>
            <p:ph type="body" idx="2"/>
          </p:nvPr>
        </p:nvSpPr>
        <p:spPr>
          <a:xfrm>
            <a:off x="5667550" y="2226788"/>
            <a:ext cx="2366400" cy="1235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50" name="Google Shape;250;p46"/>
          <p:cNvSpPr txBox="1">
            <a:spLocks noGrp="1"/>
          </p:cNvSpPr>
          <p:nvPr>
            <p:ph type="title"/>
          </p:nvPr>
        </p:nvSpPr>
        <p:spPr>
          <a:xfrm rot="-5400000">
            <a:off x="-1617675" y="2285400"/>
            <a:ext cx="434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cxnSp>
        <p:nvCxnSpPr>
          <p:cNvPr id="251" name="Google Shape;251;p46"/>
          <p:cNvCxnSpPr/>
          <p:nvPr/>
        </p:nvCxnSpPr>
        <p:spPr>
          <a:xfrm>
            <a:off x="1147475" y="0"/>
            <a:ext cx="0" cy="5187000"/>
          </a:xfrm>
          <a:prstGeom prst="straightConnector1">
            <a:avLst/>
          </a:prstGeom>
          <a:noFill/>
          <a:ln w="9525" cap="flat" cmpd="sng">
            <a:solidFill>
              <a:schemeClr val="lt1"/>
            </a:solidFill>
            <a:prstDash val="dot"/>
            <a:round/>
            <a:headEnd type="none" w="med" len="med"/>
            <a:tailEnd type="none" w="med" len="me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and credits">
  <p:cSld name="SECTION_HEADER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2"/>
        <p:cNvGrpSpPr/>
        <p:nvPr/>
      </p:nvGrpSpPr>
      <p:grpSpPr>
        <a:xfrm>
          <a:off x="0" y="0"/>
          <a:ext cx="0" cy="0"/>
          <a:chOff x="0" y="0"/>
          <a:chExt cx="0" cy="0"/>
        </a:xfrm>
      </p:grpSpPr>
      <p:sp>
        <p:nvSpPr>
          <p:cNvPr id="253" name="Google Shape;253;p47"/>
          <p:cNvSpPr txBox="1">
            <a:spLocks noGrp="1"/>
          </p:cNvSpPr>
          <p:nvPr>
            <p:ph type="title"/>
          </p:nvPr>
        </p:nvSpPr>
        <p:spPr>
          <a:xfrm>
            <a:off x="2152200" y="1058375"/>
            <a:ext cx="48396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54" name="Google Shape;254;p47"/>
          <p:cNvSpPr txBox="1">
            <a:spLocks noGrp="1"/>
          </p:cNvSpPr>
          <p:nvPr>
            <p:ph type="subTitle" idx="1"/>
          </p:nvPr>
        </p:nvSpPr>
        <p:spPr>
          <a:xfrm>
            <a:off x="2939700" y="1826800"/>
            <a:ext cx="3264600" cy="5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55" name="Google Shape;255;p47"/>
          <p:cNvSpPr txBox="1"/>
          <p:nvPr/>
        </p:nvSpPr>
        <p:spPr>
          <a:xfrm>
            <a:off x="3332700" y="2853375"/>
            <a:ext cx="2478600" cy="1019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accent5"/>
                </a:solidFill>
                <a:latin typeface="Roboto"/>
                <a:ea typeface="Roboto"/>
                <a:cs typeface="Roboto"/>
                <a:sym typeface="Roboto"/>
              </a:rPr>
              <a:t>CREDITS: This presentation template was created by </a:t>
            </a:r>
            <a:r>
              <a:rPr lang="en" sz="1000" b="1">
                <a:solidFill>
                  <a:schemeClr val="accent5"/>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Slidesgo</a:t>
            </a:r>
            <a:r>
              <a:rPr lang="en" sz="1000">
                <a:solidFill>
                  <a:schemeClr val="accent5"/>
                </a:solidFill>
                <a:latin typeface="Roboto"/>
                <a:ea typeface="Roboto"/>
                <a:cs typeface="Roboto"/>
                <a:sym typeface="Roboto"/>
              </a:rPr>
              <a:t>, including icons by </a:t>
            </a:r>
            <a:r>
              <a:rPr lang="en" sz="1000" b="1">
                <a:solidFill>
                  <a:schemeClr val="accent5"/>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Flaticon</a:t>
            </a:r>
            <a:r>
              <a:rPr lang="en" sz="1000">
                <a:solidFill>
                  <a:schemeClr val="accent5"/>
                </a:solidFill>
                <a:latin typeface="Roboto"/>
                <a:ea typeface="Roboto"/>
                <a:cs typeface="Roboto"/>
                <a:sym typeface="Roboto"/>
              </a:rPr>
              <a:t>, and infographics &amp; images by </a:t>
            </a:r>
            <a:r>
              <a:rPr lang="en" sz="1000" b="1">
                <a:solidFill>
                  <a:schemeClr val="accent5"/>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Freepik</a:t>
            </a:r>
            <a:r>
              <a:rPr lang="en" sz="1000">
                <a:solidFill>
                  <a:schemeClr val="accent5"/>
                </a:solidFill>
                <a:latin typeface="Roboto"/>
                <a:ea typeface="Roboto"/>
                <a:cs typeface="Roboto"/>
                <a:sym typeface="Roboto"/>
              </a:rPr>
              <a:t>. </a:t>
            </a:r>
            <a:endParaRPr sz="1000">
              <a:solidFill>
                <a:schemeClr val="accent5"/>
              </a:solidFill>
              <a:latin typeface="Roboto"/>
              <a:ea typeface="Roboto"/>
              <a:cs typeface="Roboto"/>
              <a:sym typeface="Roboto"/>
            </a:endParaRPr>
          </a:p>
          <a:p>
            <a:pPr marL="0" lvl="0" indent="0" algn="ctr" rtl="0">
              <a:spcBef>
                <a:spcPts val="300"/>
              </a:spcBef>
              <a:spcAft>
                <a:spcPts val="0"/>
              </a:spcAft>
              <a:buNone/>
            </a:pPr>
            <a:endParaRPr sz="1000" b="1">
              <a:solidFill>
                <a:schemeClr val="accent5"/>
              </a:solidFill>
              <a:latin typeface="Roboto"/>
              <a:ea typeface="Roboto"/>
              <a:cs typeface="Roboto"/>
              <a:sym typeface="Robo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6"/>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7"/>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3">
  <p:cSld name="BIG_NUMBER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8"/>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4">
  <p:cSld name="SECTION_HEADER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6DCFD1"/>
        </a:solidFill>
        <a:effectLst/>
      </p:bgPr>
    </p:bg>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Staatliches"/>
              <a:buNone/>
              <a:defRPr sz="2800">
                <a:solidFill>
                  <a:schemeClr val="lt1"/>
                </a:solidFill>
                <a:latin typeface="Staatliches"/>
                <a:ea typeface="Staatliches"/>
                <a:cs typeface="Staatliches"/>
                <a:sym typeface="Staatliches"/>
              </a:defRPr>
            </a:lvl1pPr>
            <a:lvl2pPr lvl="1" rtl="0">
              <a:spcBef>
                <a:spcPts val="0"/>
              </a:spcBef>
              <a:spcAft>
                <a:spcPts val="0"/>
              </a:spcAft>
              <a:buClr>
                <a:schemeClr val="lt1"/>
              </a:buClr>
              <a:buSzPts val="2800"/>
              <a:buNone/>
              <a:defRPr sz="2800">
                <a:solidFill>
                  <a:schemeClr val="lt1"/>
                </a:solidFill>
              </a:defRPr>
            </a:lvl2pPr>
            <a:lvl3pPr lvl="2" rtl="0">
              <a:spcBef>
                <a:spcPts val="0"/>
              </a:spcBef>
              <a:spcAft>
                <a:spcPts val="0"/>
              </a:spcAft>
              <a:buClr>
                <a:schemeClr val="lt1"/>
              </a:buClr>
              <a:buSzPts val="2800"/>
              <a:buNone/>
              <a:defRPr sz="2800">
                <a:solidFill>
                  <a:schemeClr val="lt1"/>
                </a:solidFill>
              </a:defRPr>
            </a:lvl3pPr>
            <a:lvl4pPr lvl="3" rtl="0">
              <a:spcBef>
                <a:spcPts val="0"/>
              </a:spcBef>
              <a:spcAft>
                <a:spcPts val="0"/>
              </a:spcAft>
              <a:buClr>
                <a:schemeClr val="lt1"/>
              </a:buClr>
              <a:buSzPts val="2800"/>
              <a:buNone/>
              <a:defRPr sz="2800">
                <a:solidFill>
                  <a:schemeClr val="lt1"/>
                </a:solidFill>
              </a:defRPr>
            </a:lvl4pPr>
            <a:lvl5pPr lvl="4" rtl="0">
              <a:spcBef>
                <a:spcPts val="0"/>
              </a:spcBef>
              <a:spcAft>
                <a:spcPts val="0"/>
              </a:spcAft>
              <a:buClr>
                <a:schemeClr val="lt1"/>
              </a:buClr>
              <a:buSzPts val="2800"/>
              <a:buNone/>
              <a:defRPr sz="2800">
                <a:solidFill>
                  <a:schemeClr val="lt1"/>
                </a:solidFill>
              </a:defRPr>
            </a:lvl5pPr>
            <a:lvl6pPr lvl="5" rtl="0">
              <a:spcBef>
                <a:spcPts val="0"/>
              </a:spcBef>
              <a:spcAft>
                <a:spcPts val="0"/>
              </a:spcAft>
              <a:buClr>
                <a:schemeClr val="lt1"/>
              </a:buClr>
              <a:buSzPts val="2800"/>
              <a:buNone/>
              <a:defRPr sz="2800">
                <a:solidFill>
                  <a:schemeClr val="lt1"/>
                </a:solidFill>
              </a:defRPr>
            </a:lvl6pPr>
            <a:lvl7pPr lvl="6" rtl="0">
              <a:spcBef>
                <a:spcPts val="0"/>
              </a:spcBef>
              <a:spcAft>
                <a:spcPts val="0"/>
              </a:spcAft>
              <a:buClr>
                <a:schemeClr val="lt1"/>
              </a:buClr>
              <a:buSzPts val="2800"/>
              <a:buNone/>
              <a:defRPr sz="2800">
                <a:solidFill>
                  <a:schemeClr val="lt1"/>
                </a:solidFill>
              </a:defRPr>
            </a:lvl7pPr>
            <a:lvl8pPr lvl="7" rtl="0">
              <a:spcBef>
                <a:spcPts val="0"/>
              </a:spcBef>
              <a:spcAft>
                <a:spcPts val="0"/>
              </a:spcAft>
              <a:buClr>
                <a:schemeClr val="lt1"/>
              </a:buClr>
              <a:buSzPts val="2800"/>
              <a:buNone/>
              <a:defRPr sz="2800">
                <a:solidFill>
                  <a:schemeClr val="lt1"/>
                </a:solidFill>
              </a:defRPr>
            </a:lvl8pPr>
            <a:lvl9pPr lvl="8" rtl="0">
              <a:spcBef>
                <a:spcPts val="0"/>
              </a:spcBef>
              <a:spcAft>
                <a:spcPts val="0"/>
              </a:spcAft>
              <a:buClr>
                <a:schemeClr val="lt1"/>
              </a:buClr>
              <a:buSzPts val="2800"/>
              <a:buNone/>
              <a:defRPr sz="2800">
                <a:solidFill>
                  <a:schemeClr val="lt1"/>
                </a:solidFill>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marL="914400" lvl="1" indent="-317500" rtl="0">
              <a:lnSpc>
                <a:spcPct val="100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rtl="0">
              <a:lnSpc>
                <a:spcPct val="100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rtl="0">
              <a:lnSpc>
                <a:spcPct val="100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rtl="0">
              <a:lnSpc>
                <a:spcPct val="100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rtl="0">
              <a:lnSpc>
                <a:spcPct val="100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rtl="0">
              <a:lnSpc>
                <a:spcPct val="100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rtl="0">
              <a:lnSpc>
                <a:spcPct val="100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rtl="0">
              <a:lnSpc>
                <a:spcPct val="100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38.xml"/><Relationship Id="rId5" Type="http://schemas.openxmlformats.org/officeDocument/2006/relationships/image" Target="../media/image49.jpe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3999" y="2906738"/>
            <a:ext cx="1553025" cy="1561100"/>
          </a:xfrm>
          <a:prstGeom prst="rect">
            <a:avLst/>
          </a:prstGeom>
          <a:noFill/>
          <a:ln>
            <a:noFill/>
          </a:ln>
        </p:spPr>
      </p:pic>
      <p:sp>
        <p:nvSpPr>
          <p:cNvPr id="265" name="Google Shape;265;p52"/>
          <p:cNvSpPr txBox="1">
            <a:spLocks noGrp="1"/>
          </p:cNvSpPr>
          <p:nvPr>
            <p:ph type="ctrTitle"/>
          </p:nvPr>
        </p:nvSpPr>
        <p:spPr>
          <a:xfrm>
            <a:off x="311700" y="1378950"/>
            <a:ext cx="8520600" cy="1832100"/>
          </a:xfrm>
          <a:prstGeom prst="rect">
            <a:avLst/>
          </a:prstGeom>
        </p:spPr>
        <p:txBody>
          <a:bodyPr spcFirstLastPara="1" wrap="square" lIns="91425" tIns="91425" rIns="91425" bIns="91425" anchor="b" anchorCtr="0">
            <a:noAutofit/>
          </a:bodyPr>
          <a:lstStyle/>
          <a:p>
            <a:pPr xmlns:a="http://schemas.openxmlformats.org/drawingml/2006/main" marL="0" lvl="0" indent="0" algn="l" rtl="0">
              <a:spcBef>
                <a:spcPts val="0"/>
              </a:spcBef>
              <a:spcAft>
                <a:spcPts val="0"/>
              </a:spcAft>
              <a:buSzPts val="990"/>
              <a:buNone/>
            </a:pPr>
            <a:r xmlns:a="http://schemas.openxmlformats.org/drawingml/2006/main">
              <a:rPr lang="en" sz="6600">
                <a:solidFill>
                  <a:srgbClr val="05808D"/>
                </a:solidFill>
                <a:latin typeface="Staatliches"/>
                <a:ea typeface="Staatliches"/>
                <a:cs typeface="Staatliches"/>
                <a:sym typeface="Staatliches"/>
              </a:rPr>
              <a:t>CURRENT </a:t>
            </a:r>
            <a:r xmlns:a="http://schemas.openxmlformats.org/drawingml/2006/main">
              <a:rPr lang="en" sz="6600" b="1">
                <a:solidFill>
                  <a:srgbClr val="05808D"/>
                </a:solidFill>
              </a:rPr>
              <a:t>&amp;</a:t>
            </a:r>
            <a:r xmlns:a="http://schemas.openxmlformats.org/drawingml/2006/main">
              <a:rPr lang="en" sz="6600">
                <a:solidFill>
                  <a:srgbClr val="05808D"/>
                </a:solidFill>
                <a:latin typeface="Staatliches"/>
                <a:ea typeface="Staatliches"/>
                <a:cs typeface="Staatliches"/>
                <a:sym typeface="Staatliches"/>
              </a:rPr>
              <a:t> Best Practices</a:t>
            </a:r>
            <a:endParaRPr xmlns:a="http://schemas.openxmlformats.org/drawingml/2006/main" sz="6600">
              <a:solidFill>
                <a:srgbClr val="05808D"/>
              </a:solidFill>
              <a:latin typeface="Staatliches"/>
              <a:ea typeface="Staatliches"/>
              <a:cs typeface="Staatliches"/>
              <a:sym typeface="Staatliches"/>
            </a:endParaRPr>
          </a:p>
          <a:p>
            <a:pPr xmlns:a="http://schemas.openxmlformats.org/drawingml/2006/main" marL="0" lvl="0" indent="0" algn="ctr" rtl="0">
              <a:spcBef>
                <a:spcPts val="0"/>
              </a:spcBef>
              <a:spcAft>
                <a:spcPts val="0"/>
              </a:spcAft>
              <a:buSzPts val="990"/>
              <a:buNone/>
            </a:pPr>
            <a:r xmlns:a="http://schemas.openxmlformats.org/drawingml/2006/main">
              <a:rPr lang="en" sz="5800">
                <a:solidFill>
                  <a:srgbClr val="05808D"/>
                </a:solidFill>
                <a:latin typeface="Staatliches"/>
                <a:ea typeface="Staatliches"/>
                <a:cs typeface="Staatliches"/>
                <a:sym typeface="Staatliches"/>
              </a:rPr>
              <a:t>MultiLingual Signage </a:t>
            </a:r>
            <a:br xmlns:a="http://schemas.openxmlformats.org/drawingml/2006/main">
              <a:rPr lang="en" sz="5800">
                <a:solidFill>
                  <a:srgbClr val="05808D"/>
                </a:solidFill>
                <a:latin typeface="Staatliches"/>
                <a:ea typeface="Staatliches"/>
                <a:cs typeface="Staatliches"/>
                <a:sym typeface="Staatliches"/>
              </a:rPr>
            </a:br>
            <a:r xmlns:a="http://schemas.openxmlformats.org/drawingml/2006/main">
              <a:rPr lang="en" sz="5800">
                <a:solidFill>
                  <a:srgbClr val="05808D"/>
                </a:solidFill>
                <a:latin typeface="Staatliches"/>
                <a:ea typeface="Staatliches"/>
                <a:cs typeface="Staatliches"/>
                <a:sym typeface="Staatliches"/>
              </a:rPr>
              <a:t>And Websites</a:t>
            </a:r>
            <a:endParaRPr xmlns:a="http://schemas.openxmlformats.org/drawingml/2006/main" sz="5800">
              <a:solidFill>
                <a:srgbClr val="05808D"/>
              </a:solidFill>
              <a:latin typeface="Staatliches"/>
              <a:ea typeface="Staatliches"/>
              <a:cs typeface="Staatliches"/>
              <a:sym typeface="Staatliches"/>
            </a:endParaRPr>
          </a:p>
        </p:txBody>
      </p:sp>
      <p:cxnSp>
        <p:nvCxnSpPr>
          <p:cNvPr id="266" name="Google Shape;266;p52"/>
          <p:cNvCxnSpPr/>
          <p:nvPr/>
        </p:nvCxnSpPr>
        <p:spPr>
          <a:xfrm rot="10800000">
            <a:off x="2675700" y="310500"/>
            <a:ext cx="3792600" cy="0"/>
          </a:xfrm>
          <a:prstGeom prst="straightConnector1">
            <a:avLst/>
          </a:prstGeom>
          <a:noFill/>
          <a:ln w="9525" cap="flat" cmpd="sng">
            <a:solidFill>
              <a:srgbClr val="0097A7"/>
            </a:solidFill>
            <a:prstDash val="solid"/>
            <a:round/>
            <a:headEnd type="none" w="med" len="med"/>
            <a:tailEnd type="none" w="med" len="med"/>
          </a:ln>
        </p:spPr>
      </p:cxnSp>
      <p:cxnSp>
        <p:nvCxnSpPr>
          <p:cNvPr id="267" name="Google Shape;267;p52"/>
          <p:cNvCxnSpPr/>
          <p:nvPr/>
        </p:nvCxnSpPr>
        <p:spPr>
          <a:xfrm rot="10800000">
            <a:off x="2675700" y="4831450"/>
            <a:ext cx="3792600" cy="0"/>
          </a:xfrm>
          <a:prstGeom prst="straightConnector1">
            <a:avLst/>
          </a:prstGeom>
          <a:noFill/>
          <a:ln w="9525" cap="flat" cmpd="sng">
            <a:solidFill>
              <a:srgbClr val="0097A7"/>
            </a:solidFill>
            <a:prstDash val="solid"/>
            <a:round/>
            <a:headEnd type="none" w="med" len="med"/>
            <a:tailEnd type="none" w="med" len="med"/>
          </a:ln>
        </p:spPr>
      </p:cxnSp>
      <p:sp>
        <p:nvSpPr>
          <p:cNvPr id="268" name="Google Shape;268;p52"/>
          <p:cNvSpPr txBox="1"/>
          <p:nvPr/>
        </p:nvSpPr>
        <p:spPr>
          <a:xfrm>
            <a:off x="2643675" y="3253325"/>
            <a:ext cx="3792600" cy="1554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b="1">
                <a:solidFill>
                  <a:srgbClr val="0097A7"/>
                </a:solidFill>
                <a:latin typeface="Oswald"/>
                <a:ea typeface="Oswald"/>
                <a:cs typeface="Oswald"/>
                <a:sym typeface="Oswald"/>
              </a:rPr>
              <a:t>Bruce Berman</a:t>
            </a:r>
            <a:endParaRPr xmlns:a="http://schemas.openxmlformats.org/drawingml/2006/main" b="1">
              <a:solidFill>
                <a:srgbClr val="0097A7"/>
              </a:solidFill>
              <a:latin typeface="Oswald"/>
              <a:ea typeface="Oswald"/>
              <a:cs typeface="Oswald"/>
              <a:sym typeface="Oswald"/>
            </a:endParaRPr>
          </a:p>
          <a:p>
            <a:pPr xmlns:a="http://schemas.openxmlformats.org/drawingml/2006/main" marL="0" lvl="0" indent="0" algn="ctr" rtl="0">
              <a:spcBef>
                <a:spcPts val="0"/>
              </a:spcBef>
              <a:spcAft>
                <a:spcPts val="0"/>
              </a:spcAft>
              <a:buNone/>
            </a:pPr>
            <a:r xmlns:a="http://schemas.openxmlformats.org/drawingml/2006/main">
              <a:rPr lang="en">
                <a:solidFill>
                  <a:srgbClr val="0097A7"/>
                </a:solidFill>
                <a:latin typeface="Oswald"/>
                <a:ea typeface="Oswald"/>
                <a:cs typeface="Oswald"/>
                <a:sym typeface="Oswald"/>
              </a:rPr>
              <a:t>Director of Strategy &amp; Communications</a:t>
            </a:r>
            <a:endParaRPr xmlns:a="http://schemas.openxmlformats.org/drawingml/2006/main">
              <a:solidFill>
                <a:srgbClr val="0097A7"/>
              </a:solidFill>
              <a:latin typeface="Oswald"/>
              <a:ea typeface="Oswald"/>
              <a:cs typeface="Oswald"/>
              <a:sym typeface="Oswald"/>
            </a:endParaRPr>
          </a:p>
          <a:p>
            <a:pPr xmlns:a="http://schemas.openxmlformats.org/drawingml/2006/main" marL="0" lvl="0" indent="0" algn="ctr" rtl="0">
              <a:spcBef>
                <a:spcPts val="0"/>
              </a:spcBef>
              <a:spcAft>
                <a:spcPts val="0"/>
              </a:spcAft>
              <a:buNone/>
            </a:pPr>
            <a:r xmlns:a="http://schemas.openxmlformats.org/drawingml/2006/main">
              <a:rPr lang="en">
                <a:solidFill>
                  <a:srgbClr val="0097A7"/>
                </a:solidFill>
                <a:latin typeface="Oswald"/>
                <a:ea typeface="Oswald"/>
                <a:cs typeface="Oswald"/>
                <a:sym typeface="Oswald"/>
              </a:rPr>
              <a:t>Save the Harbor/Save the Bay</a:t>
            </a:r>
            <a:endParaRPr xmlns:a="http://schemas.openxmlformats.org/drawingml/2006/main" sz="500">
              <a:solidFill>
                <a:srgbClr val="0097A7"/>
              </a:solidFill>
              <a:latin typeface="Oswald"/>
              <a:ea typeface="Oswald"/>
              <a:cs typeface="Oswald"/>
              <a:sym typeface="Oswald"/>
            </a:endParaRPr>
          </a:p>
          <a:p>
            <a:pPr xmlns:a="http://schemas.openxmlformats.org/drawingml/2006/main" marL="0" lvl="0" indent="0" algn="ctr" rtl="0">
              <a:spcBef>
                <a:spcPts val="0"/>
              </a:spcBef>
              <a:spcAft>
                <a:spcPts val="0"/>
              </a:spcAft>
              <a:buNone/>
            </a:pPr>
            <a:br xmlns:a="http://schemas.openxmlformats.org/drawingml/2006/main">
              <a:rPr lang="en" sz="500">
                <a:solidFill>
                  <a:srgbClr val="0097A7"/>
                </a:solidFill>
                <a:latin typeface="Oswald"/>
                <a:ea typeface="Oswald"/>
                <a:cs typeface="Oswald"/>
                <a:sym typeface="Oswald"/>
              </a:rPr>
            </a:br>
            <a:r xmlns:a="http://schemas.openxmlformats.org/drawingml/2006/main">
              <a:rPr lang="en" b="1">
                <a:solidFill>
                  <a:srgbClr val="0097A7"/>
                </a:solidFill>
                <a:latin typeface="Oswald"/>
                <a:ea typeface="Oswald"/>
                <a:cs typeface="Oswald"/>
                <a:sym typeface="Oswald"/>
              </a:rPr>
              <a:t>Caroline Adamson, Masters Candidate</a:t>
            </a:r>
            <a:endParaRPr xmlns:a="http://schemas.openxmlformats.org/drawingml/2006/main">
              <a:solidFill>
                <a:srgbClr val="0097A7"/>
              </a:solidFill>
              <a:latin typeface="Oswald"/>
              <a:ea typeface="Oswald"/>
              <a:cs typeface="Oswald"/>
              <a:sym typeface="Oswald"/>
            </a:endParaRPr>
          </a:p>
          <a:p>
            <a:pPr xmlns:a="http://schemas.openxmlformats.org/drawingml/2006/main" marL="0" lvl="0" indent="0" algn="ctr" rtl="0">
              <a:spcBef>
                <a:spcPts val="0"/>
              </a:spcBef>
              <a:spcAft>
                <a:spcPts val="0"/>
              </a:spcAft>
              <a:buNone/>
            </a:pPr>
            <a:r xmlns:a="http://schemas.openxmlformats.org/drawingml/2006/main">
              <a:rPr lang="en">
                <a:solidFill>
                  <a:srgbClr val="0097A7"/>
                </a:solidFill>
                <a:latin typeface="Oswald"/>
                <a:ea typeface="Oswald"/>
                <a:cs typeface="Oswald"/>
                <a:sym typeface="Oswald"/>
              </a:rPr>
              <a:t>Boston University School of Public Health, </a:t>
            </a:r>
            <a:br xmlns:a="http://schemas.openxmlformats.org/drawingml/2006/main">
              <a:rPr lang="en">
                <a:solidFill>
                  <a:srgbClr val="0097A7"/>
                </a:solidFill>
                <a:latin typeface="Oswald"/>
                <a:ea typeface="Oswald"/>
                <a:cs typeface="Oswald"/>
                <a:sym typeface="Oswald"/>
              </a:rPr>
            </a:br>
            <a:r xmlns:a="http://schemas.openxmlformats.org/drawingml/2006/main">
              <a:rPr lang="en">
                <a:solidFill>
                  <a:srgbClr val="0097A7"/>
                </a:solidFill>
                <a:latin typeface="Oswald"/>
                <a:ea typeface="Oswald"/>
                <a:cs typeface="Oswald"/>
                <a:sym typeface="Oswald"/>
              </a:rPr>
              <a:t>Save the Harbopr/Save the Bay</a:t>
            </a:r>
            <a:endParaRPr xmlns:a="http://schemas.openxmlformats.org/drawingml/2006/main">
              <a:solidFill>
                <a:srgbClr val="0097A7"/>
              </a:solidFill>
              <a:latin typeface="Oswald"/>
              <a:ea typeface="Oswald"/>
              <a:cs typeface="Oswald"/>
              <a:sym typeface="Oswald"/>
            </a:endParaRPr>
          </a:p>
        </p:txBody>
      </p:sp>
      <p:grpSp>
        <p:nvGrpSpPr>
          <p:cNvPr id="269" name="Google Shape;269;p52"/>
          <p:cNvGrpSpPr/>
          <p:nvPr/>
        </p:nvGrpSpPr>
        <p:grpSpPr>
          <a:xfrm>
            <a:off x="6816014" y="2678247"/>
            <a:ext cx="2093220" cy="1900875"/>
            <a:chOff x="6683450" y="2682950"/>
            <a:chExt cx="2289423" cy="2079050"/>
          </a:xfrm>
        </p:grpSpPr>
        <p:pic>
          <p:nvPicPr>
            <p:cNvPr id="270" name="Google Shape;270;p5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51650" y="2682950"/>
              <a:ext cx="1553024" cy="1551475"/>
            </a:xfrm>
            <a:prstGeom prst="rect">
              <a:avLst/>
            </a:prstGeom>
            <a:noFill/>
            <a:ln>
              <a:noFill/>
            </a:ln>
          </p:spPr>
        </p:pic>
        <p:pic>
          <p:nvPicPr>
            <p:cNvPr id="271" name="Google Shape;271;p5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83450" y="4239225"/>
              <a:ext cx="2289423" cy="52277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74"/>
        <p:cNvGrpSpPr/>
        <p:nvPr/>
      </p:nvGrpSpPr>
      <p:grpSpPr>
        <a:xfrm>
          <a:off x="0" y="0"/>
          <a:ext cx="0" cy="0"/>
          <a:chOff x="0" y="0"/>
          <a:chExt cx="0" cy="0"/>
        </a:xfrm>
      </p:grpSpPr>
      <p:sp>
        <p:nvSpPr>
          <p:cNvPr id="375" name="Google Shape;375;p61"/>
          <p:cNvSpPr txBox="1"/>
          <p:nvPr/>
        </p:nvSpPr>
        <p:spPr>
          <a:xfrm>
            <a:off x="128100" y="15075"/>
            <a:ext cx="7557600" cy="9081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sz="4700">
                <a:solidFill>
                  <a:schemeClr val="lt1"/>
                </a:solidFill>
                <a:latin typeface="Staatliches"/>
                <a:ea typeface="Staatliches"/>
                <a:cs typeface="Staatliches"/>
                <a:sym typeface="Staatliches"/>
              </a:rPr>
              <a:t>Best Practices: Signage</a:t>
            </a:r>
            <a:endParaRPr xmlns:a="http://schemas.openxmlformats.org/drawingml/2006/main" sz="4700">
              <a:solidFill>
                <a:schemeClr val="lt1"/>
              </a:solidFill>
              <a:latin typeface="Staatliches"/>
              <a:ea typeface="Staatliches"/>
              <a:cs typeface="Staatliches"/>
              <a:sym typeface="Staatliches"/>
            </a:endParaRPr>
          </a:p>
        </p:txBody>
      </p:sp>
      <p:pic>
        <p:nvPicPr>
          <p:cNvPr id="376" name="Google Shape;376;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2400" y="1227975"/>
            <a:ext cx="2606050" cy="2558676"/>
          </a:xfrm>
          <a:prstGeom prst="rect">
            <a:avLst/>
          </a:prstGeom>
          <a:noFill/>
          <a:ln>
            <a:noFill/>
          </a:ln>
        </p:spPr>
      </p:pic>
      <p:pic>
        <p:nvPicPr>
          <p:cNvPr id="377" name="Google Shape;377;p6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57225" y="1208475"/>
            <a:ext cx="2030689" cy="2970624"/>
          </a:xfrm>
          <a:prstGeom prst="rect">
            <a:avLst/>
          </a:prstGeom>
          <a:noFill/>
          <a:ln w="28575" cap="flat" cmpd="sng">
            <a:solidFill>
              <a:schemeClr val="lt1"/>
            </a:solidFill>
            <a:prstDash val="solid"/>
            <a:round/>
            <a:headEnd type="none" w="sm" len="sm"/>
            <a:tailEnd type="none" w="sm" len="sm"/>
          </a:ln>
        </p:spPr>
      </p:pic>
      <p:sp>
        <p:nvSpPr>
          <p:cNvPr id="378" name="Google Shape;378;p61"/>
          <p:cNvSpPr txBox="1">
            <a:spLocks noGrp="1"/>
          </p:cNvSpPr>
          <p:nvPr>
            <p:ph type="subTitle" idx="4294967295"/>
          </p:nvPr>
        </p:nvSpPr>
        <p:spPr>
          <a:xfrm>
            <a:off x="6158787" y="4235400"/>
            <a:ext cx="30276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Bilingual sign in Point Reyes, CA. uses QR code function.</a:t>
            </a:r>
            <a:endParaRPr xmlns:a="http://schemas.openxmlformats.org/drawingml/2006/main" sz="2029">
              <a:solidFill>
                <a:srgbClr val="05808D"/>
              </a:solidFill>
              <a:latin typeface="Oswald"/>
              <a:ea typeface="Oswald"/>
              <a:cs typeface="Oswald"/>
              <a:sym typeface="Oswald"/>
            </a:endParaRPr>
          </a:p>
        </p:txBody>
      </p:sp>
      <p:sp>
        <p:nvSpPr>
          <p:cNvPr id="379" name="Google Shape;379;p61"/>
          <p:cNvSpPr txBox="1">
            <a:spLocks noGrp="1"/>
          </p:cNvSpPr>
          <p:nvPr>
            <p:ph type="subTitle" idx="4294967295"/>
          </p:nvPr>
        </p:nvSpPr>
        <p:spPr>
          <a:xfrm>
            <a:off x="43925" y="3778525"/>
            <a:ext cx="28230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Burlington, VT uses the same design for their multilingual signage across the entire city.</a:t>
            </a:r>
            <a:endParaRPr xmlns:a="http://schemas.openxmlformats.org/drawingml/2006/main" sz="2029">
              <a:solidFill>
                <a:srgbClr val="05808D"/>
              </a:solidFill>
              <a:latin typeface="Oswald"/>
              <a:ea typeface="Oswald"/>
              <a:cs typeface="Oswald"/>
              <a:sym typeface="Oswald"/>
            </a:endParaRPr>
          </a:p>
        </p:txBody>
      </p:sp>
      <p:sp>
        <p:nvSpPr>
          <p:cNvPr id="380" name="Google Shape;380;p61"/>
          <p:cNvSpPr txBox="1"/>
          <p:nvPr/>
        </p:nvSpPr>
        <p:spPr>
          <a:xfrm>
            <a:off x="152400" y="827225"/>
            <a:ext cx="25650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FFFFFF"/>
                </a:solidFill>
                <a:latin typeface="Oswald"/>
                <a:ea typeface="Oswald"/>
                <a:cs typeface="Oswald"/>
                <a:sym typeface="Oswald"/>
              </a:rPr>
              <a:t>Beach Rules &amp; Regulations</a:t>
            </a:r>
            <a:endParaRPr xmlns:a="http://schemas.openxmlformats.org/drawingml/2006/main">
              <a:solidFill>
                <a:srgbClr val="FFFFFF"/>
              </a:solidFill>
              <a:latin typeface="Oswald"/>
              <a:ea typeface="Oswald"/>
              <a:cs typeface="Oswald"/>
              <a:sym typeface="Oswald"/>
            </a:endParaRPr>
          </a:p>
        </p:txBody>
      </p:sp>
      <p:sp>
        <p:nvSpPr>
          <p:cNvPr id="381" name="Google Shape;381;p61"/>
          <p:cNvSpPr txBox="1"/>
          <p:nvPr/>
        </p:nvSpPr>
        <p:spPr>
          <a:xfrm>
            <a:off x="3289500" y="827225"/>
            <a:ext cx="25650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FFFFFF"/>
                </a:solidFill>
                <a:latin typeface="Oswald"/>
                <a:ea typeface="Oswald"/>
                <a:cs typeface="Oswald"/>
                <a:sym typeface="Oswald"/>
              </a:rPr>
              <a:t>Saltwater Fishing Regulations</a:t>
            </a:r>
            <a:endParaRPr xmlns:a="http://schemas.openxmlformats.org/drawingml/2006/main">
              <a:solidFill>
                <a:srgbClr val="FFFFFF"/>
              </a:solidFill>
              <a:latin typeface="Oswald"/>
              <a:ea typeface="Oswald"/>
              <a:cs typeface="Oswald"/>
              <a:sym typeface="Oswald"/>
            </a:endParaRPr>
          </a:p>
        </p:txBody>
      </p:sp>
      <p:sp>
        <p:nvSpPr>
          <p:cNvPr id="382" name="Google Shape;382;p61"/>
          <p:cNvSpPr txBox="1"/>
          <p:nvPr/>
        </p:nvSpPr>
        <p:spPr>
          <a:xfrm>
            <a:off x="6657225" y="827225"/>
            <a:ext cx="20307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FFFFFF"/>
                </a:solidFill>
                <a:latin typeface="Oswald"/>
                <a:ea typeface="Oswald"/>
                <a:cs typeface="Oswald"/>
                <a:sym typeface="Oswald"/>
              </a:rPr>
              <a:t>Water Quality</a:t>
            </a:r>
            <a:endParaRPr xmlns:a="http://schemas.openxmlformats.org/drawingml/2006/main">
              <a:solidFill>
                <a:srgbClr val="FFFFFF"/>
              </a:solidFill>
              <a:latin typeface="Oswald"/>
              <a:ea typeface="Oswald"/>
              <a:cs typeface="Oswald"/>
              <a:sym typeface="Oswald"/>
            </a:endParaRPr>
          </a:p>
        </p:txBody>
      </p:sp>
      <p:pic>
        <p:nvPicPr>
          <p:cNvPr id="383" name="Google Shape;383;p6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363486" y="1208475"/>
            <a:ext cx="2417038" cy="3168099"/>
          </a:xfrm>
          <a:prstGeom prst="rect">
            <a:avLst/>
          </a:prstGeom>
          <a:noFill/>
          <a:ln w="28575" cap="flat" cmpd="sng">
            <a:solidFill>
              <a:srgbClr val="FFFFFF"/>
            </a:solidFill>
            <a:prstDash val="solid"/>
            <a:round/>
            <a:headEnd type="none" w="sm" len="sm"/>
            <a:tailEnd type="none" w="sm" len="sm"/>
          </a:ln>
        </p:spPr>
      </p:pic>
      <p:sp>
        <p:nvSpPr>
          <p:cNvPr id="384" name="Google Shape;384;p61"/>
          <p:cNvSpPr txBox="1">
            <a:spLocks noGrp="1"/>
          </p:cNvSpPr>
          <p:nvPr>
            <p:ph type="subTitle" idx="4294967295"/>
          </p:nvPr>
        </p:nvSpPr>
        <p:spPr>
          <a:xfrm>
            <a:off x="3405000" y="4376575"/>
            <a:ext cx="24171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Simple, bilingual no fishing sign.</a:t>
            </a:r>
            <a:endParaRPr xmlns:a="http://schemas.openxmlformats.org/drawingml/2006/main" sz="2029">
              <a:solidFill>
                <a:srgbClr val="05808D"/>
              </a:solidFill>
              <a:latin typeface="Oswald"/>
              <a:ea typeface="Oswald"/>
              <a:cs typeface="Oswald"/>
              <a:sym typeface="Oswald"/>
            </a:endParaRPr>
          </a:p>
        </p:txBody>
      </p:sp>
      <p:sp>
        <p:nvSpPr>
          <p:cNvPr id="385" name="Google Shape;385;p61"/>
          <p:cNvSpPr txBox="1">
            <a:spLocks noGrp="1"/>
          </p:cNvSpPr>
          <p:nvPr>
            <p:ph type="subTitle" idx="4294967295"/>
          </p:nvPr>
        </p:nvSpPr>
        <p:spPr>
          <a:xfrm>
            <a:off x="6158787" y="4235400"/>
            <a:ext cx="30276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Bilingual sign in Point Reyes, CA. uses QR code function.</a:t>
            </a:r>
            <a:endParaRPr xmlns:a="http://schemas.openxmlformats.org/drawingml/2006/main" sz="2029">
              <a:solidFill>
                <a:srgbClr val="05808D"/>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89"/>
        <p:cNvGrpSpPr/>
        <p:nvPr/>
      </p:nvGrpSpPr>
      <p:grpSpPr>
        <a:xfrm>
          <a:off x="0" y="0"/>
          <a:ext cx="0" cy="0"/>
          <a:chOff x="0" y="0"/>
          <a:chExt cx="0" cy="0"/>
        </a:xfrm>
      </p:grpSpPr>
      <p:pic>
        <p:nvPicPr>
          <p:cNvPr id="390" name="Google Shape;390;p6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33925" y="524863"/>
            <a:ext cx="3096601" cy="1928825"/>
          </a:xfrm>
          <a:prstGeom prst="rect">
            <a:avLst/>
          </a:prstGeom>
          <a:noFill/>
          <a:ln>
            <a:noFill/>
          </a:ln>
        </p:spPr>
      </p:pic>
      <p:pic>
        <p:nvPicPr>
          <p:cNvPr id="391" name="Google Shape;391;p6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72000" y="1802825"/>
            <a:ext cx="2069450" cy="2755450"/>
          </a:xfrm>
          <a:prstGeom prst="rect">
            <a:avLst/>
          </a:prstGeom>
          <a:noFill/>
          <a:ln>
            <a:noFill/>
          </a:ln>
        </p:spPr>
      </p:pic>
      <p:sp>
        <p:nvSpPr>
          <p:cNvPr id="392" name="Google Shape;392;p62"/>
          <p:cNvSpPr txBox="1">
            <a:spLocks noGrp="1"/>
          </p:cNvSpPr>
          <p:nvPr>
            <p:ph type="subTitle" idx="4294967295"/>
          </p:nvPr>
        </p:nvSpPr>
        <p:spPr>
          <a:xfrm>
            <a:off x="6775475" y="2915700"/>
            <a:ext cx="2055000" cy="1766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DCR uses QR codes for parking passes and other purposes.</a:t>
            </a:r>
            <a:endParaRPr xmlns:a="http://schemas.openxmlformats.org/drawingml/2006/main" sz="2029">
              <a:solidFill>
                <a:srgbClr val="05808D"/>
              </a:solidFill>
              <a:latin typeface="Oswald"/>
              <a:ea typeface="Oswald"/>
              <a:cs typeface="Oswald"/>
              <a:sym typeface="Oswald"/>
            </a:endParaRPr>
          </a:p>
          <a:p>
            <a:pPr marL="0" lvl="0" indent="0" algn="ctr" rtl="0">
              <a:lnSpc>
                <a:spcPct val="95000"/>
              </a:lnSpc>
              <a:spcBef>
                <a:spcPts val="1600"/>
              </a:spcBef>
              <a:spcAft>
                <a:spcPts val="1600"/>
              </a:spcAft>
              <a:buClr>
                <a:schemeClr val="dk1"/>
              </a:buClr>
              <a:buSzPts val="935"/>
              <a:buFont typeface="Arial"/>
              <a:buNone/>
            </a:pPr>
            <a:endParaRPr sz="2029">
              <a:solidFill>
                <a:srgbClr val="05808D"/>
              </a:solidFill>
              <a:latin typeface="Oswald"/>
              <a:ea typeface="Oswald"/>
              <a:cs typeface="Oswald"/>
              <a:sym typeface="Oswald"/>
            </a:endParaRPr>
          </a:p>
        </p:txBody>
      </p:sp>
      <p:pic>
        <p:nvPicPr>
          <p:cNvPr id="393" name="Google Shape;393;p62"/>
          <p:cNvPicPr preferRelativeResize="0"/>
          <p:nvPr/>
        </p:nvPicPr>
        <p:blipFill>
          <a:blip r:embed="rId6">
            <a:alphaModFix/>
          </a:blip>
          <a:stretch>
            <a:fillRect/>
          </a:stretch>
        </p:blipFill>
        <p:spPr>
          <a:xfrm>
            <a:off x="871625" y="576525"/>
            <a:ext cx="2857500" cy="410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97"/>
        <p:cNvGrpSpPr/>
        <p:nvPr/>
      </p:nvGrpSpPr>
      <p:grpSpPr>
        <a:xfrm>
          <a:off x="0" y="0"/>
          <a:ext cx="0" cy="0"/>
          <a:chOff x="0" y="0"/>
          <a:chExt cx="0" cy="0"/>
        </a:xfrm>
      </p:grpSpPr>
      <p:sp>
        <p:nvSpPr>
          <p:cNvPr id="398" name="Google Shape;398;p63"/>
          <p:cNvSpPr txBox="1"/>
          <p:nvPr/>
        </p:nvSpPr>
        <p:spPr>
          <a:xfrm>
            <a:off x="793200" y="81425"/>
            <a:ext cx="7557600" cy="1200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sz="6600">
                <a:solidFill>
                  <a:schemeClr val="lt1"/>
                </a:solidFill>
                <a:latin typeface="Staatliches"/>
                <a:ea typeface="Staatliches"/>
                <a:cs typeface="Staatliches"/>
                <a:sym typeface="Staatliches"/>
              </a:rPr>
              <a:t>Websites </a:t>
            </a:r>
            <a:r xmlns:a="http://schemas.openxmlformats.org/drawingml/2006/main">
              <a:rPr lang="en" sz="6600" b="1">
                <a:solidFill>
                  <a:schemeClr val="lt1"/>
                </a:solidFill>
              </a:rPr>
              <a:t>&amp;</a:t>
            </a:r>
            <a:r xmlns:a="http://schemas.openxmlformats.org/drawingml/2006/main">
              <a:rPr lang="en" sz="6600">
                <a:solidFill>
                  <a:schemeClr val="lt1"/>
                </a:solidFill>
                <a:latin typeface="Staatliches"/>
                <a:ea typeface="Staatliches"/>
                <a:cs typeface="Staatliches"/>
                <a:sym typeface="Staatliches"/>
              </a:rPr>
              <a:t> resources</a:t>
            </a:r>
            <a:endParaRPr xmlns:a="http://schemas.openxmlformats.org/drawingml/2006/main" sz="6600">
              <a:solidFill>
                <a:schemeClr val="lt1"/>
              </a:solidFill>
              <a:latin typeface="Staatliches"/>
              <a:ea typeface="Staatliches"/>
              <a:cs typeface="Staatliches"/>
              <a:sym typeface="Staatliches"/>
            </a:endParaRPr>
          </a:p>
        </p:txBody>
      </p:sp>
      <p:sp>
        <p:nvSpPr>
          <p:cNvPr id="399" name="Google Shape;399;p63"/>
          <p:cNvSpPr txBox="1"/>
          <p:nvPr/>
        </p:nvSpPr>
        <p:spPr>
          <a:xfrm>
            <a:off x="330150" y="1282025"/>
            <a:ext cx="8483700" cy="35094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sz="3600">
                <a:solidFill>
                  <a:srgbClr val="05808D"/>
                </a:solidFill>
                <a:latin typeface="Oswald"/>
                <a:ea typeface="Oswald"/>
                <a:cs typeface="Oswald"/>
                <a:sym typeface="Oswald"/>
              </a:rPr>
              <a:t>We have had productive discussions with DCR, DPH, DEP, DMF, MWRA, other state agencies and our beachfront communities and are working together to develop strategies to improve access to these spectacular urban natural resources for people of all languages and backgrounds.</a:t>
            </a:r>
            <a:endParaRPr xmlns:a="http://schemas.openxmlformats.org/drawingml/2006/main" sz="3600">
              <a:solidFill>
                <a:srgbClr val="05808D"/>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4"/>
          <p:cNvSpPr txBox="1">
            <a:spLocks noGrp="1"/>
          </p:cNvSpPr>
          <p:nvPr>
            <p:ph type="title"/>
          </p:nvPr>
        </p:nvSpPr>
        <p:spPr>
          <a:xfrm>
            <a:off x="1157550" y="1886100"/>
            <a:ext cx="6828900" cy="572700"/>
          </a:xfrm>
          <a:prstGeom prst="rect">
            <a:avLst/>
          </a:prstGeom>
        </p:spPr>
        <p:txBody>
          <a:bodyPr spcFirstLastPara="1" wrap="square" lIns="91425" tIns="91425" rIns="91425" bIns="91425" anchor="t" anchorCtr="0">
            <a:noAutofit/>
          </a:bodyPr>
          <a:lstStyle/>
          <a:p>
            <a:pPr xmlns:a="http://schemas.openxmlformats.org/drawingml/2006/main" marL="0" lvl="0" indent="0" algn="ctr" rtl="0">
              <a:spcBef>
                <a:spcPts val="0"/>
              </a:spcBef>
              <a:spcAft>
                <a:spcPts val="0"/>
              </a:spcAft>
              <a:buSzPts val="990"/>
              <a:buNone/>
            </a:pPr>
            <a:r xmlns:a="http://schemas.openxmlformats.org/drawingml/2006/main">
              <a:rPr lang="en" sz="3520" u="sng">
                <a:latin typeface="Staatliches"/>
                <a:ea typeface="Staatliches"/>
                <a:cs typeface="Staatliches"/>
                <a:sym typeface="Staatliches"/>
              </a:rPr>
              <a:t>Beach Rules and Regulations</a:t>
            </a:r>
            <a:r xmlns:a="http://schemas.openxmlformats.org/drawingml/2006/main">
              <a:rPr lang="en" sz="3420">
                <a:latin typeface="Staatliches"/>
                <a:ea typeface="Staatliches"/>
                <a:cs typeface="Staatliches"/>
                <a:sym typeface="Staatliches"/>
              </a:rPr>
              <a:t>  </a:t>
            </a:r>
            <a:endParaRPr xmlns:a="http://schemas.openxmlformats.org/drawingml/2006/main" sz="3020">
              <a:latin typeface="Staatliches"/>
              <a:ea typeface="Staatliches"/>
              <a:cs typeface="Staatliches"/>
              <a:sym typeface="Staatliches"/>
            </a:endParaRPr>
          </a:p>
        </p:txBody>
      </p:sp>
      <p:sp>
        <p:nvSpPr>
          <p:cNvPr id="405" name="Google Shape;405;p64"/>
          <p:cNvSpPr txBox="1"/>
          <p:nvPr/>
        </p:nvSpPr>
        <p:spPr>
          <a:xfrm>
            <a:off x="1963650" y="2963075"/>
            <a:ext cx="5216700" cy="1052700"/>
          </a:xfrm>
          <a:prstGeom prst="rect">
            <a:avLst/>
          </a:prstGeom>
          <a:noFill/>
          <a:ln>
            <a:noFill/>
          </a:ln>
        </p:spPr>
        <p:txBody>
          <a:bodyPr spcFirstLastPara="1" wrap="square" lIns="91425" tIns="91425" rIns="91425" bIns="91425" anchor="t" anchorCtr="0">
            <a:spAutoFit/>
          </a:bodyPr>
          <a:lstStyle/>
          <a:p>
            <a:pPr xmlns:a="http://schemas.openxmlformats.org/drawingml/2006/main" marL="457200" lvl="0" indent="-407669" algn="l" rtl="0">
              <a:spcBef>
                <a:spcPts val="0"/>
              </a:spcBef>
              <a:spcAft>
                <a:spcPts val="0"/>
              </a:spcAft>
              <a:buClr>
                <a:srgbClr val="05808D"/>
              </a:buClr>
              <a:buSzPts val="2820"/>
              <a:buFont typeface="Oswald"/>
              <a:buChar char="●"/>
            </a:pPr>
            <a:r xmlns:a="http://schemas.openxmlformats.org/drawingml/2006/main">
              <a:rPr lang="en" sz="2820">
                <a:solidFill>
                  <a:srgbClr val="05808D"/>
                </a:solidFill>
                <a:latin typeface="Oswald"/>
                <a:ea typeface="Oswald"/>
                <a:cs typeface="Oswald"/>
                <a:sym typeface="Oswald"/>
              </a:rPr>
              <a:t>DCR website uses Google translate</a:t>
            </a:r>
            <a:endParaRPr xmlns:a="http://schemas.openxmlformats.org/drawingml/2006/main" sz="2820">
              <a:solidFill>
                <a:srgbClr val="05808D"/>
              </a:solidFill>
              <a:latin typeface="Oswald"/>
              <a:ea typeface="Oswald"/>
              <a:cs typeface="Oswald"/>
              <a:sym typeface="Oswald"/>
            </a:endParaRPr>
          </a:p>
          <a:p>
            <a:pPr xmlns:a="http://schemas.openxmlformats.org/drawingml/2006/main" marL="457200" lvl="0" indent="-407669" algn="l" rtl="0">
              <a:spcBef>
                <a:spcPts val="0"/>
              </a:spcBef>
              <a:spcAft>
                <a:spcPts val="0"/>
              </a:spcAft>
              <a:buClr>
                <a:srgbClr val="05808D"/>
              </a:buClr>
              <a:buSzPts val="2820"/>
              <a:buFont typeface="Oswald"/>
              <a:buChar char="●"/>
            </a:pPr>
            <a:r xmlns:a="http://schemas.openxmlformats.org/drawingml/2006/main">
              <a:rPr lang="en" sz="2820">
                <a:solidFill>
                  <a:srgbClr val="05808D"/>
                </a:solidFill>
                <a:latin typeface="Oswald"/>
                <a:ea typeface="Oswald"/>
                <a:cs typeface="Oswald"/>
                <a:sym typeface="Oswald"/>
              </a:rPr>
              <a:t>Online resources only in English</a:t>
            </a:r>
            <a:endParaRPr xmlns:a="http://schemas.openxmlformats.org/drawingml/2006/main">
              <a:solidFill>
                <a:srgbClr val="05808D"/>
              </a:solidFill>
            </a:endParaRPr>
          </a:p>
        </p:txBody>
      </p:sp>
      <p:grpSp>
        <p:nvGrpSpPr>
          <p:cNvPr id="406" name="Google Shape;406;p64"/>
          <p:cNvGrpSpPr/>
          <p:nvPr/>
        </p:nvGrpSpPr>
        <p:grpSpPr>
          <a:xfrm>
            <a:off x="4021744" y="651357"/>
            <a:ext cx="1100517" cy="1071955"/>
            <a:chOff x="6691600" y="679900"/>
            <a:chExt cx="455625" cy="443800"/>
          </a:xfrm>
        </p:grpSpPr>
        <p:sp>
          <p:nvSpPr>
            <p:cNvPr id="407" name="Google Shape;407;p64"/>
            <p:cNvSpPr/>
            <p:nvPr/>
          </p:nvSpPr>
          <p:spPr>
            <a:xfrm>
              <a:off x="6691600" y="679900"/>
              <a:ext cx="455625" cy="443800"/>
            </a:xfrm>
            <a:custGeom>
              <a:avLst/>
              <a:gdLst/>
              <a:ahLst/>
              <a:cxnLst/>
              <a:rect l="l" t="t" r="r" b="b"/>
              <a:pathLst>
                <a:path w="18225" h="17752" extrusionOk="0">
                  <a:moveTo>
                    <a:pt x="9112" y="1"/>
                  </a:moveTo>
                  <a:cubicBezTo>
                    <a:pt x="8489" y="1"/>
                    <a:pt x="7865" y="238"/>
                    <a:pt x="7391" y="713"/>
                  </a:cubicBezTo>
                  <a:lnTo>
                    <a:pt x="950" y="7155"/>
                  </a:lnTo>
                  <a:cubicBezTo>
                    <a:pt x="0" y="8103"/>
                    <a:pt x="0" y="9648"/>
                    <a:pt x="950" y="10597"/>
                  </a:cubicBezTo>
                  <a:lnTo>
                    <a:pt x="7391" y="17040"/>
                  </a:lnTo>
                  <a:cubicBezTo>
                    <a:pt x="7845" y="17495"/>
                    <a:pt x="8463" y="17752"/>
                    <a:pt x="9107" y="17752"/>
                  </a:cubicBezTo>
                  <a:cubicBezTo>
                    <a:pt x="9109" y="17752"/>
                    <a:pt x="9110" y="17752"/>
                    <a:pt x="9112" y="17752"/>
                  </a:cubicBezTo>
                  <a:cubicBezTo>
                    <a:pt x="9114" y="17752"/>
                    <a:pt x="9116" y="17752"/>
                    <a:pt x="9118" y="17752"/>
                  </a:cubicBezTo>
                  <a:cubicBezTo>
                    <a:pt x="9761" y="17752"/>
                    <a:pt x="10379" y="17495"/>
                    <a:pt x="10834" y="17040"/>
                  </a:cubicBezTo>
                  <a:lnTo>
                    <a:pt x="17275" y="10597"/>
                  </a:lnTo>
                  <a:cubicBezTo>
                    <a:pt x="18225" y="9648"/>
                    <a:pt x="18225" y="8103"/>
                    <a:pt x="17275" y="7155"/>
                  </a:cubicBezTo>
                  <a:lnTo>
                    <a:pt x="10834" y="713"/>
                  </a:lnTo>
                  <a:cubicBezTo>
                    <a:pt x="10359" y="238"/>
                    <a:pt x="9736" y="1"/>
                    <a:pt x="9112" y="1"/>
                  </a:cubicBezTo>
                  <a:close/>
                </a:path>
              </a:pathLst>
            </a:cu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4"/>
            <p:cNvSpPr/>
            <p:nvPr/>
          </p:nvSpPr>
          <p:spPr>
            <a:xfrm>
              <a:off x="6691600" y="679900"/>
              <a:ext cx="455625" cy="443800"/>
            </a:xfrm>
            <a:custGeom>
              <a:avLst/>
              <a:gdLst/>
              <a:ahLst/>
              <a:cxnLst/>
              <a:rect l="l" t="t" r="r" b="b"/>
              <a:pathLst>
                <a:path w="18225" h="17752" extrusionOk="0">
                  <a:moveTo>
                    <a:pt x="9112" y="774"/>
                  </a:moveTo>
                  <a:cubicBezTo>
                    <a:pt x="9538" y="774"/>
                    <a:pt x="9963" y="936"/>
                    <a:pt x="10288" y="1259"/>
                  </a:cubicBezTo>
                  <a:lnTo>
                    <a:pt x="16730" y="7702"/>
                  </a:lnTo>
                  <a:cubicBezTo>
                    <a:pt x="17378" y="8351"/>
                    <a:pt x="17378" y="9403"/>
                    <a:pt x="16730" y="10052"/>
                  </a:cubicBezTo>
                  <a:lnTo>
                    <a:pt x="10288" y="16495"/>
                  </a:lnTo>
                  <a:cubicBezTo>
                    <a:pt x="9963" y="16818"/>
                    <a:pt x="9538" y="16980"/>
                    <a:pt x="9112" y="16980"/>
                  </a:cubicBezTo>
                  <a:cubicBezTo>
                    <a:pt x="8687" y="16980"/>
                    <a:pt x="8262" y="16818"/>
                    <a:pt x="7937" y="16495"/>
                  </a:cubicBezTo>
                  <a:lnTo>
                    <a:pt x="1494" y="10052"/>
                  </a:lnTo>
                  <a:cubicBezTo>
                    <a:pt x="846" y="9403"/>
                    <a:pt x="846" y="8351"/>
                    <a:pt x="1494" y="7702"/>
                  </a:cubicBezTo>
                  <a:lnTo>
                    <a:pt x="7937" y="1259"/>
                  </a:lnTo>
                  <a:cubicBezTo>
                    <a:pt x="8262" y="936"/>
                    <a:pt x="8687" y="774"/>
                    <a:pt x="9112" y="774"/>
                  </a:cubicBezTo>
                  <a:close/>
                  <a:moveTo>
                    <a:pt x="9112" y="1"/>
                  </a:moveTo>
                  <a:cubicBezTo>
                    <a:pt x="8489" y="1"/>
                    <a:pt x="7865" y="238"/>
                    <a:pt x="7391" y="713"/>
                  </a:cubicBezTo>
                  <a:lnTo>
                    <a:pt x="950" y="7155"/>
                  </a:lnTo>
                  <a:cubicBezTo>
                    <a:pt x="0" y="8105"/>
                    <a:pt x="0" y="9648"/>
                    <a:pt x="950" y="10597"/>
                  </a:cubicBezTo>
                  <a:lnTo>
                    <a:pt x="7391" y="17040"/>
                  </a:lnTo>
                  <a:cubicBezTo>
                    <a:pt x="7866" y="17515"/>
                    <a:pt x="8489" y="17752"/>
                    <a:pt x="9112" y="17752"/>
                  </a:cubicBezTo>
                  <a:cubicBezTo>
                    <a:pt x="9735" y="17752"/>
                    <a:pt x="10359" y="17515"/>
                    <a:pt x="10834" y="17040"/>
                  </a:cubicBezTo>
                  <a:lnTo>
                    <a:pt x="17275" y="10597"/>
                  </a:lnTo>
                  <a:cubicBezTo>
                    <a:pt x="18225" y="9649"/>
                    <a:pt x="18225" y="8105"/>
                    <a:pt x="17275" y="7155"/>
                  </a:cubicBezTo>
                  <a:lnTo>
                    <a:pt x="10834" y="713"/>
                  </a:lnTo>
                  <a:cubicBezTo>
                    <a:pt x="10359" y="238"/>
                    <a:pt x="9736" y="1"/>
                    <a:pt x="9112" y="1"/>
                  </a:cubicBezTo>
                  <a:close/>
                </a:path>
              </a:pathLst>
            </a:custGeom>
            <a:solidFill>
              <a:srgbClr val="B2E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4"/>
            <p:cNvSpPr/>
            <p:nvPr/>
          </p:nvSpPr>
          <p:spPr>
            <a:xfrm>
              <a:off x="6736100" y="720475"/>
              <a:ext cx="366600" cy="362675"/>
            </a:xfrm>
            <a:custGeom>
              <a:avLst/>
              <a:gdLst/>
              <a:ahLst/>
              <a:cxnLst/>
              <a:rect l="l" t="t" r="r" b="b"/>
              <a:pathLst>
                <a:path w="14664" h="14507" extrusionOk="0">
                  <a:moveTo>
                    <a:pt x="7332" y="0"/>
                  </a:moveTo>
                  <a:cubicBezTo>
                    <a:pt x="7125" y="0"/>
                    <a:pt x="6917" y="80"/>
                    <a:pt x="6759" y="239"/>
                  </a:cubicBezTo>
                  <a:lnTo>
                    <a:pt x="317" y="6680"/>
                  </a:lnTo>
                  <a:cubicBezTo>
                    <a:pt x="1" y="6997"/>
                    <a:pt x="1" y="7509"/>
                    <a:pt x="317" y="7827"/>
                  </a:cubicBezTo>
                  <a:lnTo>
                    <a:pt x="6759" y="14269"/>
                  </a:lnTo>
                  <a:cubicBezTo>
                    <a:pt x="6917" y="14427"/>
                    <a:pt x="7125" y="14506"/>
                    <a:pt x="7332" y="14506"/>
                  </a:cubicBezTo>
                  <a:cubicBezTo>
                    <a:pt x="7540" y="14506"/>
                    <a:pt x="7748" y="14427"/>
                    <a:pt x="7907" y="14269"/>
                  </a:cubicBezTo>
                  <a:lnTo>
                    <a:pt x="14348" y="7827"/>
                  </a:lnTo>
                  <a:cubicBezTo>
                    <a:pt x="14664" y="7509"/>
                    <a:pt x="14664" y="6997"/>
                    <a:pt x="14348" y="6680"/>
                  </a:cubicBezTo>
                  <a:lnTo>
                    <a:pt x="7907" y="239"/>
                  </a:lnTo>
                  <a:cubicBezTo>
                    <a:pt x="7748" y="80"/>
                    <a:pt x="7540" y="0"/>
                    <a:pt x="7332" y="0"/>
                  </a:cubicBezTo>
                  <a:close/>
                </a:path>
              </a:pathLst>
            </a:custGeom>
            <a:solidFill>
              <a:srgbClr val="B2E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4"/>
            <p:cNvSpPr/>
            <p:nvPr/>
          </p:nvSpPr>
          <p:spPr>
            <a:xfrm>
              <a:off x="6962775" y="755450"/>
              <a:ext cx="139925" cy="292725"/>
            </a:xfrm>
            <a:custGeom>
              <a:avLst/>
              <a:gdLst/>
              <a:ahLst/>
              <a:cxnLst/>
              <a:rect l="l" t="t" r="r" b="b"/>
              <a:pathLst>
                <a:path w="5597" h="11709" extrusionOk="0">
                  <a:moveTo>
                    <a:pt x="0" y="0"/>
                  </a:moveTo>
                  <a:lnTo>
                    <a:pt x="3659" y="5062"/>
                  </a:lnTo>
                  <a:cubicBezTo>
                    <a:pt x="3975" y="5499"/>
                    <a:pt x="3975" y="6211"/>
                    <a:pt x="3659" y="6649"/>
                  </a:cubicBezTo>
                  <a:lnTo>
                    <a:pt x="0" y="11708"/>
                  </a:lnTo>
                  <a:lnTo>
                    <a:pt x="5281" y="6428"/>
                  </a:lnTo>
                  <a:lnTo>
                    <a:pt x="5281" y="6429"/>
                  </a:lnTo>
                  <a:cubicBezTo>
                    <a:pt x="5597" y="6112"/>
                    <a:pt x="5597" y="5598"/>
                    <a:pt x="5281" y="5281"/>
                  </a:cubicBezTo>
                  <a:lnTo>
                    <a:pt x="0" y="0"/>
                  </a:lnTo>
                  <a:close/>
                </a:path>
              </a:pathLst>
            </a:custGeom>
            <a:solidFill>
              <a:srgbClr val="B2E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4"/>
            <p:cNvSpPr/>
            <p:nvPr/>
          </p:nvSpPr>
          <p:spPr>
            <a:xfrm>
              <a:off x="6893400" y="776375"/>
              <a:ext cx="50150" cy="241225"/>
            </a:xfrm>
            <a:custGeom>
              <a:avLst/>
              <a:gdLst/>
              <a:ahLst/>
              <a:cxnLst/>
              <a:rect l="l" t="t" r="r" b="b"/>
              <a:pathLst>
                <a:path w="2006" h="9649" extrusionOk="0">
                  <a:moveTo>
                    <a:pt x="1042" y="0"/>
                  </a:moveTo>
                  <a:cubicBezTo>
                    <a:pt x="509" y="0"/>
                    <a:pt x="76" y="433"/>
                    <a:pt x="76" y="966"/>
                  </a:cubicBezTo>
                  <a:lnTo>
                    <a:pt x="76" y="5211"/>
                  </a:lnTo>
                  <a:cubicBezTo>
                    <a:pt x="76" y="5743"/>
                    <a:pt x="509" y="6176"/>
                    <a:pt x="1042" y="6176"/>
                  </a:cubicBezTo>
                  <a:cubicBezTo>
                    <a:pt x="1573" y="6176"/>
                    <a:pt x="2006" y="5743"/>
                    <a:pt x="2006" y="5211"/>
                  </a:cubicBezTo>
                  <a:lnTo>
                    <a:pt x="2006" y="966"/>
                  </a:lnTo>
                  <a:cubicBezTo>
                    <a:pt x="2006" y="433"/>
                    <a:pt x="1575" y="0"/>
                    <a:pt x="1042" y="0"/>
                  </a:cubicBezTo>
                  <a:close/>
                  <a:moveTo>
                    <a:pt x="1042" y="7719"/>
                  </a:moveTo>
                  <a:cubicBezTo>
                    <a:pt x="650" y="7719"/>
                    <a:pt x="299" y="7954"/>
                    <a:pt x="150" y="8314"/>
                  </a:cubicBezTo>
                  <a:cubicBezTo>
                    <a:pt x="1" y="8674"/>
                    <a:pt x="83" y="9089"/>
                    <a:pt x="360" y="9365"/>
                  </a:cubicBezTo>
                  <a:cubicBezTo>
                    <a:pt x="543" y="9550"/>
                    <a:pt x="790" y="9648"/>
                    <a:pt x="1042" y="9648"/>
                  </a:cubicBezTo>
                  <a:cubicBezTo>
                    <a:pt x="1166" y="9648"/>
                    <a:pt x="1291" y="9624"/>
                    <a:pt x="1411" y="9575"/>
                  </a:cubicBezTo>
                  <a:cubicBezTo>
                    <a:pt x="1771" y="9426"/>
                    <a:pt x="2006" y="9073"/>
                    <a:pt x="2006" y="8683"/>
                  </a:cubicBezTo>
                  <a:cubicBezTo>
                    <a:pt x="2006" y="8150"/>
                    <a:pt x="1575" y="7719"/>
                    <a:pt x="1042" y="77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4"/>
            <p:cNvSpPr/>
            <p:nvPr/>
          </p:nvSpPr>
          <p:spPr>
            <a:xfrm>
              <a:off x="6907350" y="776350"/>
              <a:ext cx="39500" cy="241225"/>
            </a:xfrm>
            <a:custGeom>
              <a:avLst/>
              <a:gdLst/>
              <a:ahLst/>
              <a:cxnLst/>
              <a:rect l="l" t="t" r="r" b="b"/>
              <a:pathLst>
                <a:path w="1580" h="9649" extrusionOk="0">
                  <a:moveTo>
                    <a:pt x="482" y="0"/>
                  </a:moveTo>
                  <a:cubicBezTo>
                    <a:pt x="321" y="0"/>
                    <a:pt x="157" y="41"/>
                    <a:pt x="1" y="131"/>
                  </a:cubicBezTo>
                  <a:cubicBezTo>
                    <a:pt x="299" y="304"/>
                    <a:pt x="484" y="622"/>
                    <a:pt x="484" y="967"/>
                  </a:cubicBezTo>
                  <a:lnTo>
                    <a:pt x="484" y="5212"/>
                  </a:lnTo>
                  <a:cubicBezTo>
                    <a:pt x="484" y="5557"/>
                    <a:pt x="299" y="5875"/>
                    <a:pt x="1" y="6047"/>
                  </a:cubicBezTo>
                  <a:cubicBezTo>
                    <a:pt x="156" y="6137"/>
                    <a:pt x="321" y="6178"/>
                    <a:pt x="482" y="6178"/>
                  </a:cubicBezTo>
                  <a:cubicBezTo>
                    <a:pt x="985" y="6178"/>
                    <a:pt x="1448" y="5774"/>
                    <a:pt x="1448" y="5212"/>
                  </a:cubicBezTo>
                  <a:lnTo>
                    <a:pt x="1448" y="967"/>
                  </a:lnTo>
                  <a:cubicBezTo>
                    <a:pt x="1448" y="404"/>
                    <a:pt x="986" y="0"/>
                    <a:pt x="482" y="0"/>
                  </a:cubicBezTo>
                  <a:close/>
                  <a:moveTo>
                    <a:pt x="484" y="7718"/>
                  </a:moveTo>
                  <a:lnTo>
                    <a:pt x="484" y="7720"/>
                  </a:lnTo>
                  <a:cubicBezTo>
                    <a:pt x="481" y="7720"/>
                    <a:pt x="478" y="7720"/>
                    <a:pt x="476" y="7720"/>
                  </a:cubicBezTo>
                  <a:cubicBezTo>
                    <a:pt x="309" y="7720"/>
                    <a:pt x="145" y="7765"/>
                    <a:pt x="1" y="7848"/>
                  </a:cubicBezTo>
                  <a:cubicBezTo>
                    <a:pt x="299" y="8021"/>
                    <a:pt x="484" y="8338"/>
                    <a:pt x="484" y="8684"/>
                  </a:cubicBezTo>
                  <a:cubicBezTo>
                    <a:pt x="484" y="9028"/>
                    <a:pt x="299" y="9347"/>
                    <a:pt x="1" y="9520"/>
                  </a:cubicBezTo>
                  <a:cubicBezTo>
                    <a:pt x="154" y="9608"/>
                    <a:pt x="319" y="9649"/>
                    <a:pt x="480" y="9649"/>
                  </a:cubicBezTo>
                  <a:cubicBezTo>
                    <a:pt x="899" y="9649"/>
                    <a:pt x="1296" y="9374"/>
                    <a:pt x="1414" y="8934"/>
                  </a:cubicBezTo>
                  <a:cubicBezTo>
                    <a:pt x="1579" y="8321"/>
                    <a:pt x="1117" y="7720"/>
                    <a:pt x="484" y="77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xmlns:a="http://schemas.openxmlformats.org/drawingml/2006/main" marL="0" lvl="0" indent="0" algn="ctr" rtl="0">
              <a:spcBef>
                <a:spcPts val="0"/>
              </a:spcBef>
              <a:spcAft>
                <a:spcPts val="0"/>
              </a:spcAft>
              <a:buSzPts val="990"/>
              <a:buNone/>
            </a:pPr>
            <a:r xmlns:a="http://schemas.openxmlformats.org/drawingml/2006/main">
              <a:rPr lang="en" sz="2820">
                <a:latin typeface="Staatliches"/>
                <a:ea typeface="Staatliches"/>
                <a:cs typeface="Staatliches"/>
                <a:sym typeface="Staatliches"/>
              </a:rPr>
              <a:t>Beach Rules and Regulations:</a:t>
            </a:r>
            <a:r xmlns:a="http://schemas.openxmlformats.org/drawingml/2006/main">
              <a:rPr lang="en" sz="2420">
                <a:latin typeface="Staatliches"/>
                <a:ea typeface="Staatliches"/>
                <a:cs typeface="Staatliches"/>
                <a:sym typeface="Staatliches"/>
              </a:rPr>
              <a:t> Existing Multilingual Resources </a:t>
            </a:r>
            <a:endParaRPr xmlns:a="http://schemas.openxmlformats.org/drawingml/2006/main" sz="2420">
              <a:latin typeface="Staatliches"/>
              <a:ea typeface="Staatliches"/>
              <a:cs typeface="Staatliches"/>
              <a:sym typeface="Staatliches"/>
            </a:endParaRPr>
          </a:p>
        </p:txBody>
      </p:sp>
      <p:pic>
        <p:nvPicPr>
          <p:cNvPr id="418" name="Google Shape;418;p6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23799" y="1111950"/>
            <a:ext cx="4472225" cy="3260626"/>
          </a:xfrm>
          <a:prstGeom prst="rect">
            <a:avLst/>
          </a:prstGeom>
          <a:noFill/>
          <a:ln w="28575" cap="flat" cmpd="sng">
            <a:solidFill>
              <a:schemeClr val="lt1"/>
            </a:solidFill>
            <a:prstDash val="solid"/>
            <a:round/>
            <a:headEnd type="none" w="sm" len="sm"/>
            <a:tailEnd type="none" w="sm" len="sm"/>
          </a:ln>
        </p:spPr>
      </p:pic>
      <p:sp>
        <p:nvSpPr>
          <p:cNvPr id="419" name="Google Shape;419;p65"/>
          <p:cNvSpPr txBox="1"/>
          <p:nvPr/>
        </p:nvSpPr>
        <p:spPr>
          <a:xfrm>
            <a:off x="4523850" y="4372575"/>
            <a:ext cx="4472100" cy="8004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sz="2000">
                <a:solidFill>
                  <a:srgbClr val="05808D"/>
                </a:solidFill>
                <a:latin typeface="Oswald"/>
                <a:ea typeface="Oswald"/>
                <a:cs typeface="Oswald"/>
                <a:sym typeface="Oswald"/>
              </a:rPr>
              <a:t>However, helpful resources are only available in English.</a:t>
            </a:r>
            <a:endParaRPr xmlns:a="http://schemas.openxmlformats.org/drawingml/2006/main" sz="2000">
              <a:solidFill>
                <a:srgbClr val="05808D"/>
              </a:solidFill>
              <a:latin typeface="Oswald"/>
              <a:ea typeface="Oswald"/>
              <a:cs typeface="Oswald"/>
              <a:sym typeface="Oswald"/>
            </a:endParaRPr>
          </a:p>
        </p:txBody>
      </p:sp>
      <p:pic>
        <p:nvPicPr>
          <p:cNvPr id="420" name="Google Shape;420;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8975" y="1111950"/>
            <a:ext cx="4161051" cy="1935600"/>
          </a:xfrm>
          <a:prstGeom prst="rect">
            <a:avLst/>
          </a:prstGeom>
          <a:noFill/>
          <a:ln>
            <a:noFill/>
          </a:ln>
        </p:spPr>
      </p:pic>
      <p:cxnSp>
        <p:nvCxnSpPr>
          <p:cNvPr id="421" name="Google Shape;421;p65"/>
          <p:cNvCxnSpPr/>
          <p:nvPr/>
        </p:nvCxnSpPr>
        <p:spPr>
          <a:xfrm rot="10800000" flipH="1">
            <a:off x="382450" y="1477975"/>
            <a:ext cx="412800" cy="383100"/>
          </a:xfrm>
          <a:prstGeom prst="straightConnector1">
            <a:avLst/>
          </a:prstGeom>
          <a:noFill/>
          <a:ln w="38100" cap="flat" cmpd="sng">
            <a:solidFill>
              <a:srgbClr val="FF0000"/>
            </a:solidFill>
            <a:prstDash val="solid"/>
            <a:round/>
            <a:headEnd type="none" w="med" len="med"/>
            <a:tailEnd type="triangle" w="med" len="med"/>
          </a:ln>
        </p:spPr>
      </p:cxnSp>
      <p:sp>
        <p:nvSpPr>
          <p:cNvPr id="422" name="Google Shape;422;p65"/>
          <p:cNvSpPr txBox="1">
            <a:spLocks noGrp="1"/>
          </p:cNvSpPr>
          <p:nvPr>
            <p:ph type="subTitle" idx="4294967295"/>
          </p:nvPr>
        </p:nvSpPr>
        <p:spPr>
          <a:xfrm>
            <a:off x="983751" y="3302900"/>
            <a:ext cx="26115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2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The entire DCR website can be translated using Google translate.</a:t>
            </a:r>
            <a:endParaRPr xmlns:a="http://schemas.openxmlformats.org/drawingml/2006/main" sz="2029">
              <a:solidFill>
                <a:srgbClr val="05808D"/>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6"/>
          <p:cNvSpPr txBox="1">
            <a:spLocks noGrp="1"/>
          </p:cNvSpPr>
          <p:nvPr>
            <p:ph type="title"/>
          </p:nvPr>
        </p:nvSpPr>
        <p:spPr>
          <a:xfrm>
            <a:off x="1157550" y="1962300"/>
            <a:ext cx="6828900" cy="572700"/>
          </a:xfrm>
          <a:prstGeom prst="rect">
            <a:avLst/>
          </a:prstGeom>
        </p:spPr>
        <p:txBody>
          <a:bodyPr spcFirstLastPara="1" wrap="square" lIns="91425" tIns="91425" rIns="91425" bIns="91425" anchor="t" anchorCtr="0">
            <a:noAutofit/>
          </a:bodyPr>
          <a:lstStyle/>
          <a:p>
            <a:pPr xmlns:a="http://schemas.openxmlformats.org/drawingml/2006/main" marL="0" lvl="0" indent="0" algn="ctr" rtl="0">
              <a:spcBef>
                <a:spcPts val="0"/>
              </a:spcBef>
              <a:spcAft>
                <a:spcPts val="0"/>
              </a:spcAft>
              <a:buSzPts val="990"/>
              <a:buNone/>
            </a:pPr>
            <a:r xmlns:a="http://schemas.openxmlformats.org/drawingml/2006/main">
              <a:rPr lang="en" sz="3520" u="sng">
                <a:latin typeface="Staatliches"/>
                <a:ea typeface="Staatliches"/>
                <a:cs typeface="Staatliches"/>
                <a:sym typeface="Staatliches"/>
              </a:rPr>
              <a:t>Saltwater fishing regulations</a:t>
            </a:r>
            <a:endParaRPr xmlns:a="http://schemas.openxmlformats.org/drawingml/2006/main" sz="3020">
              <a:latin typeface="Staatliches"/>
              <a:ea typeface="Staatliches"/>
              <a:cs typeface="Staatliches"/>
              <a:sym typeface="Staatliches"/>
            </a:endParaRPr>
          </a:p>
        </p:txBody>
      </p:sp>
      <p:sp>
        <p:nvSpPr>
          <p:cNvPr id="428" name="Google Shape;428;p66"/>
          <p:cNvSpPr txBox="1"/>
          <p:nvPr/>
        </p:nvSpPr>
        <p:spPr>
          <a:xfrm>
            <a:off x="1157550" y="2984775"/>
            <a:ext cx="6828900" cy="1486800"/>
          </a:xfrm>
          <a:prstGeom prst="rect">
            <a:avLst/>
          </a:prstGeom>
          <a:noFill/>
          <a:ln>
            <a:noFill/>
          </a:ln>
        </p:spPr>
        <p:txBody>
          <a:bodyPr spcFirstLastPara="1" wrap="square" lIns="91425" tIns="91425" rIns="91425" bIns="91425" anchor="t" anchorCtr="0">
            <a:spAutoFit/>
          </a:bodyPr>
          <a:lstStyle/>
          <a:p>
            <a:pPr xmlns:a="http://schemas.openxmlformats.org/drawingml/2006/main" marL="457200" lvl="0" indent="-407669" algn="l" rtl="0">
              <a:spcBef>
                <a:spcPts val="0"/>
              </a:spcBef>
              <a:spcAft>
                <a:spcPts val="0"/>
              </a:spcAft>
              <a:buClr>
                <a:srgbClr val="05808D"/>
              </a:buClr>
              <a:buSzPts val="2820"/>
              <a:buFont typeface="Oswald"/>
              <a:buChar char="●"/>
            </a:pPr>
            <a:r xmlns:a="http://schemas.openxmlformats.org/drawingml/2006/main">
              <a:rPr lang="en" sz="2820">
                <a:solidFill>
                  <a:srgbClr val="05808D"/>
                </a:solidFill>
                <a:latin typeface="Oswald"/>
                <a:ea typeface="Oswald"/>
                <a:cs typeface="Oswald"/>
                <a:sym typeface="Oswald"/>
              </a:rPr>
              <a:t>DMF website uses Google translate</a:t>
            </a:r>
            <a:endParaRPr xmlns:a="http://schemas.openxmlformats.org/drawingml/2006/main" sz="2820">
              <a:solidFill>
                <a:srgbClr val="05808D"/>
              </a:solidFill>
              <a:latin typeface="Oswald"/>
              <a:ea typeface="Oswald"/>
              <a:cs typeface="Oswald"/>
              <a:sym typeface="Oswald"/>
            </a:endParaRPr>
          </a:p>
          <a:p>
            <a:pPr xmlns:a="http://schemas.openxmlformats.org/drawingml/2006/main" marL="457200" lvl="0" indent="-407669" algn="l" rtl="0">
              <a:spcBef>
                <a:spcPts val="0"/>
              </a:spcBef>
              <a:spcAft>
                <a:spcPts val="0"/>
              </a:spcAft>
              <a:buClr>
                <a:srgbClr val="05808D"/>
              </a:buClr>
              <a:buSzPts val="2820"/>
              <a:buFont typeface="Oswald"/>
              <a:buChar char="●"/>
            </a:pPr>
            <a:r xmlns:a="http://schemas.openxmlformats.org/drawingml/2006/main">
              <a:rPr lang="en" sz="2820">
                <a:solidFill>
                  <a:srgbClr val="05808D"/>
                </a:solidFill>
                <a:latin typeface="Oswald"/>
                <a:ea typeface="Oswald"/>
                <a:cs typeface="Oswald"/>
                <a:sym typeface="Oswald"/>
              </a:rPr>
              <a:t>Amazing fishing resources online are only in English</a:t>
            </a:r>
            <a:endParaRPr xmlns:a="http://schemas.openxmlformats.org/drawingml/2006/main">
              <a:solidFill>
                <a:srgbClr val="05808D"/>
              </a:solidFill>
            </a:endParaRPr>
          </a:p>
        </p:txBody>
      </p:sp>
      <p:pic>
        <p:nvPicPr>
          <p:cNvPr id="429" name="Google Shape;429;p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75176" y="651350"/>
            <a:ext cx="1193650" cy="1013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33"/>
        <p:cNvGrpSpPr/>
        <p:nvPr/>
      </p:nvGrpSpPr>
      <p:grpSpPr>
        <a:xfrm>
          <a:off x="0" y="0"/>
          <a:ext cx="0" cy="0"/>
          <a:chOff x="0" y="0"/>
          <a:chExt cx="0" cy="0"/>
        </a:xfrm>
      </p:grpSpPr>
      <p:sp>
        <p:nvSpPr>
          <p:cNvPr id="434" name="Google Shape;434;p6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xmlns:a="http://schemas.openxmlformats.org/drawingml/2006/main" marL="0" lvl="0" indent="0" algn="ctr" rtl="0">
              <a:spcBef>
                <a:spcPts val="0"/>
              </a:spcBef>
              <a:spcAft>
                <a:spcPts val="0"/>
              </a:spcAft>
              <a:buNone/>
            </a:pPr>
            <a:r xmlns:a="http://schemas.openxmlformats.org/drawingml/2006/main">
              <a:rPr lang="en" sz="2833"/>
              <a:t>Saltwater Fishing Regulations</a:t>
            </a:r>
            <a:r xmlns:a="http://schemas.openxmlformats.org/drawingml/2006/main">
              <a:rPr lang="en" sz="2833">
                <a:latin typeface="Staatliches"/>
                <a:ea typeface="Staatliches"/>
                <a:cs typeface="Staatliches"/>
                <a:sym typeface="Staatliches"/>
              </a:rPr>
              <a:t>:</a:t>
            </a:r>
            <a:r xmlns:a="http://schemas.openxmlformats.org/drawingml/2006/main">
              <a:rPr lang="en">
                <a:latin typeface="Staatliches"/>
                <a:ea typeface="Staatliches"/>
                <a:cs typeface="Staatliches"/>
                <a:sym typeface="Staatliches"/>
              </a:rPr>
              <a:t> </a:t>
            </a:r>
            <a:r xmlns:a="http://schemas.openxmlformats.org/drawingml/2006/main">
              <a:rPr lang="en" sz="2400"/>
              <a:t>existing</a:t>
            </a:r>
            <a:r xmlns:a="http://schemas.openxmlformats.org/drawingml/2006/main">
              <a:rPr lang="en" sz="2400">
                <a:latin typeface="Staatliches"/>
                <a:ea typeface="Staatliches"/>
                <a:cs typeface="Staatliches"/>
                <a:sym typeface="Staatliches"/>
              </a:rPr>
              <a:t> Multilingual Resources</a:t>
            </a:r>
            <a:endParaRPr xmlns:a="http://schemas.openxmlformats.org/drawingml/2006/main" sz="2400">
              <a:latin typeface="Staatliches"/>
              <a:ea typeface="Staatliches"/>
              <a:cs typeface="Staatliches"/>
              <a:sym typeface="Staatliches"/>
            </a:endParaRPr>
          </a:p>
        </p:txBody>
      </p:sp>
      <p:pic>
        <p:nvPicPr>
          <p:cNvPr id="435" name="Google Shape;435;p6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9800" y="1283000"/>
            <a:ext cx="3738375" cy="2077825"/>
          </a:xfrm>
          <a:prstGeom prst="rect">
            <a:avLst/>
          </a:prstGeom>
          <a:noFill/>
          <a:ln w="28575" cap="flat" cmpd="sng">
            <a:solidFill>
              <a:schemeClr val="lt1"/>
            </a:solidFill>
            <a:prstDash val="solid"/>
            <a:round/>
            <a:headEnd type="none" w="sm" len="sm"/>
            <a:tailEnd type="none" w="sm" len="sm"/>
          </a:ln>
        </p:spPr>
      </p:pic>
      <p:cxnSp>
        <p:nvCxnSpPr>
          <p:cNvPr id="436" name="Google Shape;436;p67"/>
          <p:cNvCxnSpPr/>
          <p:nvPr/>
        </p:nvCxnSpPr>
        <p:spPr>
          <a:xfrm rot="10800000" flipH="1">
            <a:off x="972675" y="1562300"/>
            <a:ext cx="412800" cy="383100"/>
          </a:xfrm>
          <a:prstGeom prst="straightConnector1">
            <a:avLst/>
          </a:prstGeom>
          <a:noFill/>
          <a:ln w="38100" cap="flat" cmpd="sng">
            <a:solidFill>
              <a:srgbClr val="FF0000"/>
            </a:solidFill>
            <a:prstDash val="solid"/>
            <a:round/>
            <a:headEnd type="none" w="med" len="med"/>
            <a:tailEnd type="triangle" w="med" len="med"/>
          </a:ln>
        </p:spPr>
      </p:cxnSp>
      <p:pic>
        <p:nvPicPr>
          <p:cNvPr id="437" name="Google Shape;437;p6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39725" y="1283000"/>
            <a:ext cx="2482723" cy="3385226"/>
          </a:xfrm>
          <a:prstGeom prst="rect">
            <a:avLst/>
          </a:prstGeom>
          <a:noFill/>
          <a:ln w="28575" cap="flat" cmpd="sng">
            <a:solidFill>
              <a:schemeClr val="lt1"/>
            </a:solidFill>
            <a:prstDash val="solid"/>
            <a:round/>
            <a:headEnd type="none" w="sm" len="sm"/>
            <a:tailEnd type="none" w="sm" len="sm"/>
          </a:ln>
        </p:spPr>
      </p:pic>
      <p:sp>
        <p:nvSpPr>
          <p:cNvPr id="438" name="Google Shape;438;p67"/>
          <p:cNvSpPr txBox="1">
            <a:spLocks noGrp="1"/>
          </p:cNvSpPr>
          <p:nvPr>
            <p:ph type="subTitle" idx="4294967295"/>
          </p:nvPr>
        </p:nvSpPr>
        <p:spPr>
          <a:xfrm>
            <a:off x="7173300" y="1539063"/>
            <a:ext cx="1659000" cy="2873100"/>
          </a:xfrm>
          <a:prstGeom prst="rect">
            <a:avLst/>
          </a:prstGeom>
        </p:spPr>
        <p:txBody>
          <a:bodyPr spcFirstLastPara="1" wrap="square" lIns="91425" tIns="91425" rIns="91425" bIns="91425" anchor="t" anchorCtr="0">
            <a:noAutofit/>
          </a:bodyPr>
          <a:lstStyle/>
          <a:p>
            <a:pPr xmlns:a="http://schemas.openxmlformats.org/drawingml/2006/main" marL="0" lvl="0" indent="0" algn="l"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Helpful fishing resources are available for free on the DMF website, however, these resources are only offered in English.</a:t>
            </a:r>
            <a:endParaRPr xmlns:a="http://schemas.openxmlformats.org/drawingml/2006/main" sz="2029">
              <a:solidFill>
                <a:srgbClr val="05808D"/>
              </a:solidFill>
              <a:latin typeface="Oswald"/>
              <a:ea typeface="Oswald"/>
              <a:cs typeface="Oswald"/>
              <a:sym typeface="Oswald"/>
            </a:endParaRPr>
          </a:p>
        </p:txBody>
      </p:sp>
      <p:sp>
        <p:nvSpPr>
          <p:cNvPr id="439" name="Google Shape;439;p67"/>
          <p:cNvSpPr txBox="1">
            <a:spLocks noGrp="1"/>
          </p:cNvSpPr>
          <p:nvPr>
            <p:ph type="subTitle" idx="4294967295"/>
          </p:nvPr>
        </p:nvSpPr>
        <p:spPr>
          <a:xfrm>
            <a:off x="1143226" y="3519725"/>
            <a:ext cx="26115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The entire DMF website can be translated using Google Translate.</a:t>
            </a:r>
            <a:endParaRPr xmlns:a="http://schemas.openxmlformats.org/drawingml/2006/main" sz="2029">
              <a:solidFill>
                <a:srgbClr val="05808D"/>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8"/>
          <p:cNvSpPr txBox="1">
            <a:spLocks noGrp="1"/>
          </p:cNvSpPr>
          <p:nvPr>
            <p:ph type="title"/>
          </p:nvPr>
        </p:nvSpPr>
        <p:spPr>
          <a:xfrm>
            <a:off x="1157550" y="1886100"/>
            <a:ext cx="6828900" cy="572700"/>
          </a:xfrm>
          <a:prstGeom prst="rect">
            <a:avLst/>
          </a:prstGeom>
        </p:spPr>
        <p:txBody>
          <a:bodyPr spcFirstLastPara="1" wrap="square" lIns="91425" tIns="91425" rIns="91425" bIns="91425" anchor="t" anchorCtr="0">
            <a:noAutofit/>
          </a:bodyPr>
          <a:lstStyle/>
          <a:p>
            <a:pPr xmlns:a="http://schemas.openxmlformats.org/drawingml/2006/main" marL="0" lvl="0" indent="0" algn="ctr" rtl="0">
              <a:spcBef>
                <a:spcPts val="0"/>
              </a:spcBef>
              <a:spcAft>
                <a:spcPts val="0"/>
              </a:spcAft>
              <a:buSzPts val="990"/>
              <a:buNone/>
            </a:pPr>
            <a:r xmlns:a="http://schemas.openxmlformats.org/drawingml/2006/main">
              <a:rPr lang="en" sz="3520" u="sng">
                <a:latin typeface="Staatliches"/>
                <a:ea typeface="Staatliches"/>
                <a:cs typeface="Staatliches"/>
                <a:sym typeface="Staatliches"/>
              </a:rPr>
              <a:t>Water quality</a:t>
            </a:r>
            <a:endParaRPr xmlns:a="http://schemas.openxmlformats.org/drawingml/2006/main" sz="3020">
              <a:latin typeface="Staatliches"/>
              <a:ea typeface="Staatliches"/>
              <a:cs typeface="Staatliches"/>
              <a:sym typeface="Staatliches"/>
            </a:endParaRPr>
          </a:p>
        </p:txBody>
      </p:sp>
      <p:sp>
        <p:nvSpPr>
          <p:cNvPr id="445" name="Google Shape;445;p68"/>
          <p:cNvSpPr txBox="1"/>
          <p:nvPr/>
        </p:nvSpPr>
        <p:spPr>
          <a:xfrm>
            <a:off x="989400" y="2707150"/>
            <a:ext cx="6708000" cy="2355000"/>
          </a:xfrm>
          <a:prstGeom prst="rect">
            <a:avLst/>
          </a:prstGeom>
          <a:noFill/>
          <a:ln>
            <a:noFill/>
          </a:ln>
        </p:spPr>
        <p:txBody>
          <a:bodyPr spcFirstLastPara="1" wrap="square" lIns="91425" tIns="91425" rIns="91425" bIns="91425" anchor="t" anchorCtr="0">
            <a:spAutoFit/>
          </a:bodyPr>
          <a:lstStyle/>
          <a:p>
            <a:pPr xmlns:a="http://schemas.openxmlformats.org/drawingml/2006/main" marL="457200" lvl="0" indent="0" algn="ctr" rtl="0">
              <a:spcBef>
                <a:spcPts val="0"/>
              </a:spcBef>
              <a:spcAft>
                <a:spcPts val="0"/>
              </a:spcAft>
              <a:buNone/>
            </a:pPr>
            <a:r xmlns:a="http://schemas.openxmlformats.org/drawingml/2006/main">
              <a:rPr lang="en" sz="2820">
                <a:solidFill>
                  <a:srgbClr val="05808D"/>
                </a:solidFill>
                <a:latin typeface="Oswald"/>
                <a:ea typeface="Oswald"/>
                <a:cs typeface="Oswald"/>
                <a:sym typeface="Oswald"/>
              </a:rPr>
              <a:t>Though the Department of Public Health’s website uses Google Translate, their Bureau of Environmental Health’s beach water quality website is available in English only and needs to be updated.</a:t>
            </a:r>
            <a:endParaRPr xmlns:a="http://schemas.openxmlformats.org/drawingml/2006/main" sz="2820">
              <a:solidFill>
                <a:srgbClr val="05808D"/>
              </a:solidFill>
              <a:latin typeface="Oswald"/>
              <a:ea typeface="Oswald"/>
              <a:cs typeface="Oswald"/>
              <a:sym typeface="Oswald"/>
            </a:endParaRPr>
          </a:p>
        </p:txBody>
      </p:sp>
      <p:grpSp>
        <p:nvGrpSpPr>
          <p:cNvPr id="446" name="Google Shape;446;p68"/>
          <p:cNvGrpSpPr/>
          <p:nvPr/>
        </p:nvGrpSpPr>
        <p:grpSpPr>
          <a:xfrm>
            <a:off x="4152536" y="651358"/>
            <a:ext cx="838929" cy="1071955"/>
            <a:chOff x="2457300" y="786000"/>
            <a:chExt cx="347325" cy="443800"/>
          </a:xfrm>
        </p:grpSpPr>
        <p:sp>
          <p:nvSpPr>
            <p:cNvPr id="447" name="Google Shape;447;p68"/>
            <p:cNvSpPr/>
            <p:nvPr/>
          </p:nvSpPr>
          <p:spPr>
            <a:xfrm>
              <a:off x="2457300" y="786000"/>
              <a:ext cx="347325" cy="443800"/>
            </a:xfrm>
            <a:custGeom>
              <a:avLst/>
              <a:gdLst/>
              <a:ahLst/>
              <a:cxnLst/>
              <a:rect l="l" t="t" r="r" b="b"/>
              <a:pathLst>
                <a:path w="13893" h="17752" extrusionOk="0">
                  <a:moveTo>
                    <a:pt x="387" y="1"/>
                  </a:moveTo>
                  <a:cubicBezTo>
                    <a:pt x="173" y="1"/>
                    <a:pt x="1" y="172"/>
                    <a:pt x="1" y="386"/>
                  </a:cubicBezTo>
                  <a:lnTo>
                    <a:pt x="1" y="1157"/>
                  </a:lnTo>
                  <a:cubicBezTo>
                    <a:pt x="1" y="1371"/>
                    <a:pt x="173" y="1544"/>
                    <a:pt x="387" y="1544"/>
                  </a:cubicBezTo>
                  <a:lnTo>
                    <a:pt x="13506" y="1544"/>
                  </a:lnTo>
                  <a:cubicBezTo>
                    <a:pt x="13720" y="1544"/>
                    <a:pt x="13893" y="1371"/>
                    <a:pt x="13893" y="1157"/>
                  </a:cubicBezTo>
                  <a:lnTo>
                    <a:pt x="13893" y="386"/>
                  </a:lnTo>
                  <a:cubicBezTo>
                    <a:pt x="13893" y="174"/>
                    <a:pt x="13720" y="1"/>
                    <a:pt x="13506" y="1"/>
                  </a:cubicBezTo>
                  <a:close/>
                  <a:moveTo>
                    <a:pt x="387" y="16208"/>
                  </a:moveTo>
                  <a:cubicBezTo>
                    <a:pt x="173" y="16208"/>
                    <a:pt x="1" y="16381"/>
                    <a:pt x="1" y="16594"/>
                  </a:cubicBezTo>
                  <a:lnTo>
                    <a:pt x="1" y="17366"/>
                  </a:lnTo>
                  <a:cubicBezTo>
                    <a:pt x="1" y="17579"/>
                    <a:pt x="173" y="17751"/>
                    <a:pt x="387" y="17751"/>
                  </a:cubicBezTo>
                  <a:lnTo>
                    <a:pt x="13506" y="17751"/>
                  </a:lnTo>
                  <a:cubicBezTo>
                    <a:pt x="13720" y="17751"/>
                    <a:pt x="13893" y="17579"/>
                    <a:pt x="13893" y="17366"/>
                  </a:cubicBezTo>
                  <a:lnTo>
                    <a:pt x="13893" y="16594"/>
                  </a:lnTo>
                  <a:cubicBezTo>
                    <a:pt x="13893" y="16381"/>
                    <a:pt x="13720" y="16208"/>
                    <a:pt x="13506" y="162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8"/>
            <p:cNvSpPr/>
            <p:nvPr/>
          </p:nvSpPr>
          <p:spPr>
            <a:xfrm>
              <a:off x="2457300" y="786000"/>
              <a:ext cx="347325" cy="443800"/>
            </a:xfrm>
            <a:custGeom>
              <a:avLst/>
              <a:gdLst/>
              <a:ahLst/>
              <a:cxnLst/>
              <a:rect l="l" t="t" r="r" b="b"/>
              <a:pathLst>
                <a:path w="13893" h="17752" extrusionOk="0">
                  <a:moveTo>
                    <a:pt x="387" y="1"/>
                  </a:moveTo>
                  <a:cubicBezTo>
                    <a:pt x="173" y="1"/>
                    <a:pt x="1" y="172"/>
                    <a:pt x="1" y="386"/>
                  </a:cubicBezTo>
                  <a:lnTo>
                    <a:pt x="1" y="1157"/>
                  </a:lnTo>
                  <a:cubicBezTo>
                    <a:pt x="1" y="1371"/>
                    <a:pt x="173" y="1544"/>
                    <a:pt x="387" y="1544"/>
                  </a:cubicBezTo>
                  <a:lnTo>
                    <a:pt x="1452" y="1544"/>
                  </a:lnTo>
                  <a:lnTo>
                    <a:pt x="2995" y="1"/>
                  </a:lnTo>
                  <a:close/>
                  <a:moveTo>
                    <a:pt x="6145" y="1"/>
                  </a:moveTo>
                  <a:lnTo>
                    <a:pt x="4600" y="1544"/>
                  </a:lnTo>
                  <a:lnTo>
                    <a:pt x="7734" y="1544"/>
                  </a:lnTo>
                  <a:lnTo>
                    <a:pt x="9277" y="1"/>
                  </a:lnTo>
                  <a:close/>
                  <a:moveTo>
                    <a:pt x="12426" y="1"/>
                  </a:moveTo>
                  <a:lnTo>
                    <a:pt x="10882" y="1544"/>
                  </a:lnTo>
                  <a:lnTo>
                    <a:pt x="13506" y="1544"/>
                  </a:lnTo>
                  <a:cubicBezTo>
                    <a:pt x="13718" y="1544"/>
                    <a:pt x="13893" y="1371"/>
                    <a:pt x="13893" y="1159"/>
                  </a:cubicBezTo>
                  <a:lnTo>
                    <a:pt x="13893" y="386"/>
                  </a:lnTo>
                  <a:cubicBezTo>
                    <a:pt x="13891" y="174"/>
                    <a:pt x="13718" y="1"/>
                    <a:pt x="13506" y="1"/>
                  </a:cubicBezTo>
                  <a:close/>
                  <a:moveTo>
                    <a:pt x="2316" y="3474"/>
                  </a:moveTo>
                  <a:cubicBezTo>
                    <a:pt x="1891" y="3474"/>
                    <a:pt x="1545" y="3819"/>
                    <a:pt x="1545" y="4246"/>
                  </a:cubicBezTo>
                  <a:cubicBezTo>
                    <a:pt x="1545" y="4671"/>
                    <a:pt x="1891" y="5017"/>
                    <a:pt x="2316" y="5017"/>
                  </a:cubicBezTo>
                  <a:lnTo>
                    <a:pt x="2316" y="12734"/>
                  </a:lnTo>
                  <a:cubicBezTo>
                    <a:pt x="1891" y="12734"/>
                    <a:pt x="1545" y="13079"/>
                    <a:pt x="1545" y="13506"/>
                  </a:cubicBezTo>
                  <a:cubicBezTo>
                    <a:pt x="1545" y="13933"/>
                    <a:pt x="1891" y="14278"/>
                    <a:pt x="2316" y="14278"/>
                  </a:cubicBezTo>
                  <a:lnTo>
                    <a:pt x="11577" y="14278"/>
                  </a:lnTo>
                  <a:cubicBezTo>
                    <a:pt x="12003" y="14278"/>
                    <a:pt x="12348" y="13933"/>
                    <a:pt x="12348" y="13506"/>
                  </a:cubicBezTo>
                  <a:cubicBezTo>
                    <a:pt x="12348" y="13079"/>
                    <a:pt x="12003" y="12734"/>
                    <a:pt x="11577" y="12734"/>
                  </a:cubicBezTo>
                  <a:lnTo>
                    <a:pt x="11577" y="5017"/>
                  </a:lnTo>
                  <a:cubicBezTo>
                    <a:pt x="12003" y="5017"/>
                    <a:pt x="12348" y="4671"/>
                    <a:pt x="12348" y="4246"/>
                  </a:cubicBezTo>
                  <a:cubicBezTo>
                    <a:pt x="12348" y="3819"/>
                    <a:pt x="12003" y="3474"/>
                    <a:pt x="11577" y="3474"/>
                  </a:cubicBezTo>
                  <a:close/>
                  <a:moveTo>
                    <a:pt x="6145" y="16207"/>
                  </a:moveTo>
                  <a:lnTo>
                    <a:pt x="4600" y="17750"/>
                  </a:lnTo>
                  <a:lnTo>
                    <a:pt x="7734" y="17750"/>
                  </a:lnTo>
                  <a:lnTo>
                    <a:pt x="9277" y="16207"/>
                  </a:lnTo>
                  <a:close/>
                  <a:moveTo>
                    <a:pt x="12426" y="16207"/>
                  </a:moveTo>
                  <a:lnTo>
                    <a:pt x="10882" y="17750"/>
                  </a:lnTo>
                  <a:lnTo>
                    <a:pt x="13506" y="17750"/>
                  </a:lnTo>
                  <a:cubicBezTo>
                    <a:pt x="13718" y="17750"/>
                    <a:pt x="13893" y="17577"/>
                    <a:pt x="13893" y="17364"/>
                  </a:cubicBezTo>
                  <a:lnTo>
                    <a:pt x="13893" y="16594"/>
                  </a:lnTo>
                  <a:cubicBezTo>
                    <a:pt x="13893" y="16381"/>
                    <a:pt x="13720" y="16208"/>
                    <a:pt x="13506" y="16208"/>
                  </a:cubicBezTo>
                  <a:lnTo>
                    <a:pt x="13506" y="16207"/>
                  </a:lnTo>
                  <a:close/>
                  <a:moveTo>
                    <a:pt x="387" y="16208"/>
                  </a:moveTo>
                  <a:cubicBezTo>
                    <a:pt x="173" y="16208"/>
                    <a:pt x="1" y="16381"/>
                    <a:pt x="1" y="16594"/>
                  </a:cubicBezTo>
                  <a:lnTo>
                    <a:pt x="1" y="17366"/>
                  </a:lnTo>
                  <a:cubicBezTo>
                    <a:pt x="1" y="17579"/>
                    <a:pt x="173" y="17751"/>
                    <a:pt x="387" y="17751"/>
                  </a:cubicBezTo>
                  <a:lnTo>
                    <a:pt x="1452" y="17751"/>
                  </a:lnTo>
                  <a:lnTo>
                    <a:pt x="2995" y="16208"/>
                  </a:lnTo>
                  <a:close/>
                </a:path>
              </a:pathLst>
            </a:cu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8"/>
            <p:cNvSpPr/>
            <p:nvPr/>
          </p:nvSpPr>
          <p:spPr>
            <a:xfrm>
              <a:off x="2515175" y="872825"/>
              <a:ext cx="250875" cy="270150"/>
            </a:xfrm>
            <a:custGeom>
              <a:avLst/>
              <a:gdLst/>
              <a:ahLst/>
              <a:cxnLst/>
              <a:rect l="l" t="t" r="r" b="b"/>
              <a:pathLst>
                <a:path w="10035" h="10806" extrusionOk="0">
                  <a:moveTo>
                    <a:pt x="7719" y="1"/>
                  </a:moveTo>
                  <a:cubicBezTo>
                    <a:pt x="8144" y="1"/>
                    <a:pt x="8490" y="346"/>
                    <a:pt x="8490" y="773"/>
                  </a:cubicBezTo>
                  <a:cubicBezTo>
                    <a:pt x="8490" y="1198"/>
                    <a:pt x="8144" y="1544"/>
                    <a:pt x="7719" y="1544"/>
                  </a:cubicBezTo>
                  <a:lnTo>
                    <a:pt x="1" y="1544"/>
                  </a:lnTo>
                  <a:lnTo>
                    <a:pt x="1" y="2702"/>
                  </a:lnTo>
                  <a:lnTo>
                    <a:pt x="6947" y="2702"/>
                  </a:lnTo>
                  <a:cubicBezTo>
                    <a:pt x="7586" y="2702"/>
                    <a:pt x="8105" y="3220"/>
                    <a:pt x="8105" y="3859"/>
                  </a:cubicBezTo>
                  <a:lnTo>
                    <a:pt x="8105" y="6947"/>
                  </a:lnTo>
                  <a:cubicBezTo>
                    <a:pt x="8105" y="7585"/>
                    <a:pt x="7586" y="8103"/>
                    <a:pt x="6947" y="8103"/>
                  </a:cubicBezTo>
                  <a:lnTo>
                    <a:pt x="1" y="8103"/>
                  </a:lnTo>
                  <a:lnTo>
                    <a:pt x="1" y="9261"/>
                  </a:lnTo>
                  <a:lnTo>
                    <a:pt x="7719" y="9261"/>
                  </a:lnTo>
                  <a:cubicBezTo>
                    <a:pt x="8144" y="9261"/>
                    <a:pt x="8490" y="9606"/>
                    <a:pt x="8490" y="10033"/>
                  </a:cubicBezTo>
                  <a:cubicBezTo>
                    <a:pt x="8490" y="10460"/>
                    <a:pt x="8144" y="10805"/>
                    <a:pt x="7719" y="10805"/>
                  </a:cubicBezTo>
                  <a:lnTo>
                    <a:pt x="9262" y="10805"/>
                  </a:lnTo>
                  <a:cubicBezTo>
                    <a:pt x="9688" y="10805"/>
                    <a:pt x="10035" y="10460"/>
                    <a:pt x="10035" y="10033"/>
                  </a:cubicBezTo>
                  <a:lnTo>
                    <a:pt x="10033" y="10033"/>
                  </a:lnTo>
                  <a:cubicBezTo>
                    <a:pt x="10033" y="9606"/>
                    <a:pt x="9688" y="9261"/>
                    <a:pt x="9262" y="9261"/>
                  </a:cubicBezTo>
                  <a:lnTo>
                    <a:pt x="9262" y="1544"/>
                  </a:lnTo>
                  <a:cubicBezTo>
                    <a:pt x="9688" y="1544"/>
                    <a:pt x="10033" y="1198"/>
                    <a:pt x="10033" y="773"/>
                  </a:cubicBezTo>
                  <a:cubicBezTo>
                    <a:pt x="10033" y="346"/>
                    <a:pt x="9688" y="1"/>
                    <a:pt x="9262" y="1"/>
                  </a:cubicBezTo>
                  <a:close/>
                </a:path>
              </a:pathLst>
            </a:custGeom>
            <a:solidFill>
              <a:srgbClr val="B2E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8"/>
            <p:cNvSpPr/>
            <p:nvPr/>
          </p:nvSpPr>
          <p:spPr>
            <a:xfrm>
              <a:off x="2592375" y="950000"/>
              <a:ext cx="77175" cy="115775"/>
            </a:xfrm>
            <a:custGeom>
              <a:avLst/>
              <a:gdLst/>
              <a:ahLst/>
              <a:cxnLst/>
              <a:rect l="l" t="t" r="r" b="b"/>
              <a:pathLst>
                <a:path w="3087" h="4631" extrusionOk="0">
                  <a:moveTo>
                    <a:pt x="1544" y="0"/>
                  </a:moveTo>
                  <a:lnTo>
                    <a:pt x="429" y="1673"/>
                  </a:lnTo>
                  <a:cubicBezTo>
                    <a:pt x="150" y="2092"/>
                    <a:pt x="0" y="2584"/>
                    <a:pt x="0" y="3088"/>
                  </a:cubicBezTo>
                  <a:cubicBezTo>
                    <a:pt x="0" y="3940"/>
                    <a:pt x="692" y="4631"/>
                    <a:pt x="1544" y="4631"/>
                  </a:cubicBezTo>
                  <a:cubicBezTo>
                    <a:pt x="2396" y="4631"/>
                    <a:pt x="3087" y="3940"/>
                    <a:pt x="3087" y="3088"/>
                  </a:cubicBezTo>
                  <a:cubicBezTo>
                    <a:pt x="3087" y="2584"/>
                    <a:pt x="2937" y="2092"/>
                    <a:pt x="2660" y="1673"/>
                  </a:cubicBezTo>
                  <a:lnTo>
                    <a:pt x="15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8"/>
            <p:cNvSpPr/>
            <p:nvPr/>
          </p:nvSpPr>
          <p:spPr>
            <a:xfrm>
              <a:off x="2592375" y="950000"/>
              <a:ext cx="57900" cy="96500"/>
            </a:xfrm>
            <a:custGeom>
              <a:avLst/>
              <a:gdLst/>
              <a:ahLst/>
              <a:cxnLst/>
              <a:rect l="l" t="t" r="r" b="b"/>
              <a:pathLst>
                <a:path w="2316" h="3860" extrusionOk="0">
                  <a:moveTo>
                    <a:pt x="1544" y="0"/>
                  </a:moveTo>
                  <a:lnTo>
                    <a:pt x="429" y="1674"/>
                  </a:lnTo>
                  <a:cubicBezTo>
                    <a:pt x="150" y="2092"/>
                    <a:pt x="0" y="2586"/>
                    <a:pt x="0" y="3088"/>
                  </a:cubicBezTo>
                  <a:cubicBezTo>
                    <a:pt x="0" y="3356"/>
                    <a:pt x="70" y="3619"/>
                    <a:pt x="203" y="3851"/>
                  </a:cubicBezTo>
                  <a:cubicBezTo>
                    <a:pt x="263" y="3857"/>
                    <a:pt x="324" y="3860"/>
                    <a:pt x="387" y="3860"/>
                  </a:cubicBezTo>
                  <a:cubicBezTo>
                    <a:pt x="1452" y="3860"/>
                    <a:pt x="2316" y="2996"/>
                    <a:pt x="2316" y="1931"/>
                  </a:cubicBezTo>
                  <a:cubicBezTo>
                    <a:pt x="2316" y="1581"/>
                    <a:pt x="2258" y="1233"/>
                    <a:pt x="2145" y="902"/>
                  </a:cubicBezTo>
                  <a:lnTo>
                    <a:pt x="15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xmlns:a="http://schemas.openxmlformats.org/drawingml/2006/main" marL="0" lvl="0" indent="0" algn="ctr" rtl="0">
              <a:spcBef>
                <a:spcPts val="0"/>
              </a:spcBef>
              <a:spcAft>
                <a:spcPts val="0"/>
              </a:spcAft>
              <a:buNone/>
            </a:pPr>
            <a:r xmlns:a="http://schemas.openxmlformats.org/drawingml/2006/main">
              <a:rPr lang="en" sz="3133">
                <a:latin typeface="Staatliches"/>
                <a:ea typeface="Staatliches"/>
                <a:cs typeface="Staatliches"/>
                <a:sym typeface="Staatliches"/>
              </a:rPr>
              <a:t>Water Quality:</a:t>
            </a:r>
            <a:r xmlns:a="http://schemas.openxmlformats.org/drawingml/2006/main">
              <a:rPr lang="en">
                <a:latin typeface="Staatliches"/>
                <a:ea typeface="Staatliches"/>
                <a:cs typeface="Staatliches"/>
                <a:sym typeface="Staatliches"/>
              </a:rPr>
              <a:t> </a:t>
            </a:r>
            <a:r xmlns:a="http://schemas.openxmlformats.org/drawingml/2006/main">
              <a:rPr lang="en" sz="2688">
                <a:latin typeface="Staatliches"/>
                <a:ea typeface="Staatliches"/>
                <a:cs typeface="Staatliches"/>
                <a:sym typeface="Staatliches"/>
              </a:rPr>
              <a:t>Existing Multilingual Resources</a:t>
            </a:r>
            <a:endParaRPr xmlns:a="http://schemas.openxmlformats.org/drawingml/2006/main" sz="2688">
              <a:latin typeface="Staatliches"/>
              <a:ea typeface="Staatliches"/>
              <a:cs typeface="Staatliches"/>
              <a:sym typeface="Staatliches"/>
            </a:endParaRPr>
          </a:p>
        </p:txBody>
      </p:sp>
      <p:pic>
        <p:nvPicPr>
          <p:cNvPr id="457" name="Google Shape;457;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825" y="2427750"/>
            <a:ext cx="2598500" cy="2621576"/>
          </a:xfrm>
          <a:prstGeom prst="rect">
            <a:avLst/>
          </a:prstGeom>
          <a:noFill/>
          <a:ln w="28575" cap="flat" cmpd="sng">
            <a:solidFill>
              <a:schemeClr val="lt1"/>
            </a:solidFill>
            <a:prstDash val="solid"/>
            <a:round/>
            <a:headEnd type="none" w="sm" len="sm"/>
            <a:tailEnd type="none" w="sm" len="sm"/>
          </a:ln>
        </p:spPr>
      </p:pic>
      <p:sp>
        <p:nvSpPr>
          <p:cNvPr id="458" name="Google Shape;458;p69"/>
          <p:cNvSpPr txBox="1">
            <a:spLocks noGrp="1"/>
          </p:cNvSpPr>
          <p:nvPr>
            <p:ph type="subTitle" idx="4294967295"/>
          </p:nvPr>
        </p:nvSpPr>
        <p:spPr>
          <a:xfrm>
            <a:off x="3144300" y="2715025"/>
            <a:ext cx="23013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Resources on the DPH website are only accessible in English.</a:t>
            </a:r>
            <a:endParaRPr xmlns:a="http://schemas.openxmlformats.org/drawingml/2006/main" sz="2029">
              <a:solidFill>
                <a:srgbClr val="05808D"/>
              </a:solidFill>
              <a:latin typeface="Oswald"/>
              <a:ea typeface="Oswald"/>
              <a:cs typeface="Oswald"/>
              <a:sym typeface="Oswald"/>
            </a:endParaRPr>
          </a:p>
        </p:txBody>
      </p:sp>
      <p:pic>
        <p:nvPicPr>
          <p:cNvPr id="459" name="Google Shape;459;p69"/>
          <p:cNvPicPr preferRelativeResize="0"/>
          <p:nvPr/>
        </p:nvPicPr>
        <p:blipFill rotWithShape="1">
          <a:blip r:embed="rId4" cstate="email">
            <a:alphaModFix/>
            <a:extLst>
              <a:ext uri="{28A0092B-C50C-407E-A947-70E740481C1C}">
                <a14:useLocalDpi xmlns:a14="http://schemas.microsoft.com/office/drawing/2010/main"/>
              </a:ext>
            </a:extLst>
          </a:blip>
          <a:srcRect l="-14338"/>
          <a:stretch/>
        </p:blipFill>
        <p:spPr>
          <a:xfrm>
            <a:off x="5334001" y="979750"/>
            <a:ext cx="3640026" cy="4069575"/>
          </a:xfrm>
          <a:prstGeom prst="rect">
            <a:avLst/>
          </a:prstGeom>
          <a:noFill/>
          <a:ln>
            <a:noFill/>
          </a:ln>
        </p:spPr>
      </p:pic>
      <p:pic>
        <p:nvPicPr>
          <p:cNvPr id="460" name="Google Shape;460;p6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23825" y="979750"/>
            <a:ext cx="5610601" cy="133356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64"/>
        <p:cNvGrpSpPr/>
        <p:nvPr/>
      </p:nvGrpSpPr>
      <p:grpSpPr>
        <a:xfrm>
          <a:off x="0" y="0"/>
          <a:ext cx="0" cy="0"/>
          <a:chOff x="0" y="0"/>
          <a:chExt cx="0" cy="0"/>
        </a:xfrm>
      </p:grpSpPr>
      <p:sp>
        <p:nvSpPr>
          <p:cNvPr id="465" name="Google Shape;465;p70"/>
          <p:cNvSpPr txBox="1">
            <a:spLocks noGrp="1"/>
          </p:cNvSpPr>
          <p:nvPr>
            <p:ph type="title"/>
          </p:nvPr>
        </p:nvSpPr>
        <p:spPr>
          <a:xfrm>
            <a:off x="366200" y="146400"/>
            <a:ext cx="6828900" cy="572700"/>
          </a:xfrm>
          <a:prstGeom prst="rect">
            <a:avLst/>
          </a:prstGeom>
        </p:spPr>
        <p:txBody>
          <a:bodyPr spcFirstLastPara="1" wrap="square" lIns="91425" tIns="91425" rIns="91425" bIns="91425" anchor="t" anchorCtr="0">
            <a:noAutofit/>
          </a:bodyPr>
          <a:lstStyle/>
          <a:p>
            <a:pPr xmlns:a="http://schemas.openxmlformats.org/drawingml/2006/main" marL="0" lvl="0" indent="0" algn="l" rtl="0">
              <a:lnSpc>
                <a:spcPct val="75000"/>
              </a:lnSpc>
              <a:spcBef>
                <a:spcPts val="0"/>
              </a:spcBef>
              <a:spcAft>
                <a:spcPts val="0"/>
              </a:spcAft>
              <a:buSzPts val="990"/>
              <a:buNone/>
            </a:pPr>
            <a:r xmlns:a="http://schemas.openxmlformats.org/drawingml/2006/main">
              <a:rPr lang="en" sz="3800"/>
              <a:t>Best Practices: websites and </a:t>
            </a:r>
            <a:br xmlns:a="http://schemas.openxmlformats.org/drawingml/2006/main">
              <a:rPr lang="en" sz="3800"/>
            </a:br>
            <a:r xmlns:a="http://schemas.openxmlformats.org/drawingml/2006/main">
              <a:rPr lang="en" sz="3800"/>
              <a:t>Digital resources</a:t>
            </a:r>
            <a:endParaRPr xmlns:a="http://schemas.openxmlformats.org/drawingml/2006/main" sz="3800">
              <a:latin typeface="Staatliches"/>
              <a:ea typeface="Staatliches"/>
              <a:cs typeface="Staatliches"/>
              <a:sym typeface="Staatliches"/>
            </a:endParaRPr>
          </a:p>
        </p:txBody>
      </p:sp>
      <p:pic>
        <p:nvPicPr>
          <p:cNvPr id="466" name="Google Shape;466;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530287" y="322323"/>
            <a:ext cx="2206025" cy="2914251"/>
          </a:xfrm>
          <a:prstGeom prst="rect">
            <a:avLst/>
          </a:prstGeom>
          <a:noFill/>
          <a:ln w="28575" cap="flat" cmpd="sng">
            <a:solidFill>
              <a:schemeClr val="lt1"/>
            </a:solidFill>
            <a:prstDash val="solid"/>
            <a:round/>
            <a:headEnd type="none" w="sm" len="sm"/>
            <a:tailEnd type="none" w="sm" len="sm"/>
          </a:ln>
        </p:spPr>
      </p:pic>
      <p:sp>
        <p:nvSpPr>
          <p:cNvPr id="467" name="Google Shape;467;p70"/>
          <p:cNvSpPr txBox="1">
            <a:spLocks noGrp="1"/>
          </p:cNvSpPr>
          <p:nvPr>
            <p:ph type="subTitle" idx="4294967295"/>
          </p:nvPr>
        </p:nvSpPr>
        <p:spPr>
          <a:xfrm>
            <a:off x="6274750" y="3308775"/>
            <a:ext cx="2717100" cy="13692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CT’s “going digital” movement has allowed the state to create resources available in multiple languages.</a:t>
            </a:r>
            <a:endParaRPr xmlns:a="http://schemas.openxmlformats.org/drawingml/2006/main" sz="2029">
              <a:solidFill>
                <a:srgbClr val="05808D"/>
              </a:solidFill>
              <a:latin typeface="Oswald"/>
              <a:ea typeface="Oswald"/>
              <a:cs typeface="Oswald"/>
              <a:sym typeface="Oswald"/>
            </a:endParaRPr>
          </a:p>
        </p:txBody>
      </p:sp>
      <p:pic>
        <p:nvPicPr>
          <p:cNvPr id="468" name="Google Shape;468;p7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970113" y="1245700"/>
            <a:ext cx="3203751" cy="1910701"/>
          </a:xfrm>
          <a:prstGeom prst="rect">
            <a:avLst/>
          </a:prstGeom>
          <a:noFill/>
          <a:ln w="28575" cap="flat" cmpd="sng">
            <a:solidFill>
              <a:schemeClr val="lt1"/>
            </a:solidFill>
            <a:prstDash val="solid"/>
            <a:round/>
            <a:headEnd type="none" w="sm" len="sm"/>
            <a:tailEnd type="none" w="sm" len="sm"/>
          </a:ln>
        </p:spPr>
      </p:pic>
      <p:sp>
        <p:nvSpPr>
          <p:cNvPr id="469" name="Google Shape;469;p70"/>
          <p:cNvSpPr txBox="1">
            <a:spLocks noGrp="1"/>
          </p:cNvSpPr>
          <p:nvPr>
            <p:ph type="subTitle" idx="4294967295"/>
          </p:nvPr>
        </p:nvSpPr>
        <p:spPr>
          <a:xfrm>
            <a:off x="2970155" y="3335788"/>
            <a:ext cx="32037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Live updates for Staten Island beaches are provided through their Twitter account with a link to multilingual resources. </a:t>
            </a:r>
            <a:endParaRPr xmlns:a="http://schemas.openxmlformats.org/drawingml/2006/main" sz="2029">
              <a:solidFill>
                <a:srgbClr val="05808D"/>
              </a:solidFill>
              <a:latin typeface="Oswald"/>
              <a:ea typeface="Oswald"/>
              <a:cs typeface="Oswald"/>
              <a:sym typeface="Oswald"/>
            </a:endParaRPr>
          </a:p>
        </p:txBody>
      </p:sp>
      <p:sp>
        <p:nvSpPr>
          <p:cNvPr id="470" name="Google Shape;470;p70"/>
          <p:cNvSpPr txBox="1">
            <a:spLocks noGrp="1"/>
          </p:cNvSpPr>
          <p:nvPr>
            <p:ph type="subTitle" idx="4294967295"/>
          </p:nvPr>
        </p:nvSpPr>
        <p:spPr>
          <a:xfrm>
            <a:off x="107925" y="4020500"/>
            <a:ext cx="29166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6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QR codes are an incredibly easy way to direct people to multilingual resources.</a:t>
            </a:r>
            <a:endParaRPr xmlns:a="http://schemas.openxmlformats.org/drawingml/2006/main" sz="2029">
              <a:solidFill>
                <a:srgbClr val="05808D"/>
              </a:solidFill>
              <a:latin typeface="Oswald"/>
              <a:ea typeface="Oswald"/>
              <a:cs typeface="Oswald"/>
              <a:sym typeface="Oswald"/>
            </a:endParaRPr>
          </a:p>
        </p:txBody>
      </p:sp>
      <p:pic>
        <p:nvPicPr>
          <p:cNvPr id="471" name="Google Shape;471;p7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29688" y="1226262"/>
            <a:ext cx="1873068" cy="269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3"/>
          <p:cNvSpPr/>
          <p:nvPr/>
        </p:nvSpPr>
        <p:spPr>
          <a:xfrm>
            <a:off x="2147250" y="1750800"/>
            <a:ext cx="1870500" cy="1870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3"/>
          <p:cNvSpPr txBox="1">
            <a:spLocks noGrp="1"/>
          </p:cNvSpPr>
          <p:nvPr>
            <p:ph type="title"/>
          </p:nvPr>
        </p:nvSpPr>
        <p:spPr>
          <a:xfrm>
            <a:off x="2129975" y="2024675"/>
            <a:ext cx="1946700" cy="1337100"/>
          </a:xfrm>
          <a:prstGeom prst="rect">
            <a:avLst/>
          </a:prstGeom>
        </p:spPr>
        <p:txBody>
          <a:bodyPr spcFirstLastPara="1" wrap="square" lIns="91425" tIns="91425" rIns="91425" bIns="91425" anchor="ctr" anchorCtr="0">
            <a:noAutofit/>
          </a:bodyPr>
          <a:lstStyle/>
          <a:p>
            <a:pPr xmlns:a="http://schemas.openxmlformats.org/drawingml/2006/main" marL="0" lvl="0" indent="0" algn="ctr" rtl="0">
              <a:spcBef>
                <a:spcPts val="0"/>
              </a:spcBef>
              <a:spcAft>
                <a:spcPts val="0"/>
              </a:spcAft>
              <a:buSzPts val="990"/>
              <a:buNone/>
            </a:pPr>
            <a:r xmlns:a="http://schemas.openxmlformats.org/drawingml/2006/main">
              <a:rPr lang="en" sz="3600">
                <a:latin typeface="Oswald"/>
                <a:ea typeface="Oswald"/>
                <a:cs typeface="Oswald"/>
                <a:sym typeface="Oswald"/>
              </a:rPr>
              <a:t>125,000</a:t>
            </a:r>
            <a:endParaRPr xmlns:a="http://schemas.openxmlformats.org/drawingml/2006/main" sz="3600">
              <a:latin typeface="Oswald"/>
              <a:ea typeface="Oswald"/>
              <a:cs typeface="Oswald"/>
              <a:sym typeface="Oswald"/>
            </a:endParaRPr>
          </a:p>
        </p:txBody>
      </p:sp>
      <p:sp>
        <p:nvSpPr>
          <p:cNvPr id="278" name="Google Shape;278;p53"/>
          <p:cNvSpPr txBox="1">
            <a:spLocks noGrp="1"/>
          </p:cNvSpPr>
          <p:nvPr>
            <p:ph type="subTitle" idx="4294967295"/>
          </p:nvPr>
        </p:nvSpPr>
        <p:spPr>
          <a:xfrm>
            <a:off x="1904550" y="3963200"/>
            <a:ext cx="2355900" cy="452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100000"/>
              </a:lnSpc>
              <a:spcBef>
                <a:spcPts val="0"/>
              </a:spcBef>
              <a:spcAft>
                <a:spcPts val="12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Residents speak Mandarin or Cantonese</a:t>
            </a:r>
            <a:endParaRPr xmlns:a="http://schemas.openxmlformats.org/drawingml/2006/main" sz="2029">
              <a:solidFill>
                <a:srgbClr val="05808D"/>
              </a:solidFill>
              <a:latin typeface="Oswald"/>
              <a:ea typeface="Oswald"/>
              <a:cs typeface="Oswald"/>
              <a:sym typeface="Oswald"/>
            </a:endParaRPr>
          </a:p>
        </p:txBody>
      </p:sp>
      <p:sp>
        <p:nvSpPr>
          <p:cNvPr id="279" name="Google Shape;279;p53"/>
          <p:cNvSpPr/>
          <p:nvPr/>
        </p:nvSpPr>
        <p:spPr>
          <a:xfrm>
            <a:off x="6650250" y="1704188"/>
            <a:ext cx="1870500" cy="1870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3"/>
          <p:cNvSpPr/>
          <p:nvPr/>
        </p:nvSpPr>
        <p:spPr>
          <a:xfrm>
            <a:off x="4398750" y="1083325"/>
            <a:ext cx="1870500" cy="1870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 name="Google Shape;281;p53"/>
          <p:cNvCxnSpPr/>
          <p:nvPr/>
        </p:nvCxnSpPr>
        <p:spPr>
          <a:xfrm>
            <a:off x="3103325" y="4783900"/>
            <a:ext cx="0" cy="347400"/>
          </a:xfrm>
          <a:prstGeom prst="straightConnector1">
            <a:avLst/>
          </a:prstGeom>
          <a:noFill/>
          <a:ln w="28575" cap="flat" cmpd="sng">
            <a:solidFill>
              <a:schemeClr val="lt1"/>
            </a:solidFill>
            <a:prstDash val="solid"/>
            <a:round/>
            <a:headEnd type="none" w="med" len="med"/>
            <a:tailEnd type="none" w="med" len="med"/>
          </a:ln>
        </p:spPr>
      </p:cxnSp>
      <p:cxnSp>
        <p:nvCxnSpPr>
          <p:cNvPr id="282" name="Google Shape;282;p53"/>
          <p:cNvCxnSpPr>
            <a:stCxn id="278" idx="0"/>
            <a:endCxn id="276" idx="4"/>
          </p:cNvCxnSpPr>
          <p:nvPr/>
        </p:nvCxnSpPr>
        <p:spPr>
          <a:xfrm rot="10800000">
            <a:off x="3082500" y="3621200"/>
            <a:ext cx="0" cy="342000"/>
          </a:xfrm>
          <a:prstGeom prst="straightConnector1">
            <a:avLst/>
          </a:prstGeom>
          <a:noFill/>
          <a:ln w="28575" cap="flat" cmpd="sng">
            <a:solidFill>
              <a:schemeClr val="lt1"/>
            </a:solidFill>
            <a:prstDash val="solid"/>
            <a:round/>
            <a:headEnd type="none" w="med" len="med"/>
            <a:tailEnd type="none" w="med" len="med"/>
          </a:ln>
        </p:spPr>
      </p:cxnSp>
      <p:cxnSp>
        <p:nvCxnSpPr>
          <p:cNvPr id="283" name="Google Shape;283;p53"/>
          <p:cNvCxnSpPr/>
          <p:nvPr/>
        </p:nvCxnSpPr>
        <p:spPr>
          <a:xfrm>
            <a:off x="5334000" y="4195450"/>
            <a:ext cx="0" cy="1282800"/>
          </a:xfrm>
          <a:prstGeom prst="straightConnector1">
            <a:avLst/>
          </a:prstGeom>
          <a:noFill/>
          <a:ln w="28575" cap="flat" cmpd="sng">
            <a:solidFill>
              <a:schemeClr val="lt1"/>
            </a:solidFill>
            <a:prstDash val="solid"/>
            <a:round/>
            <a:headEnd type="none" w="med" len="med"/>
            <a:tailEnd type="none" w="med" len="med"/>
          </a:ln>
        </p:spPr>
      </p:cxnSp>
      <p:cxnSp>
        <p:nvCxnSpPr>
          <p:cNvPr id="284" name="Google Shape;284;p53"/>
          <p:cNvCxnSpPr>
            <a:stCxn id="285" idx="0"/>
            <a:endCxn id="280" idx="4"/>
          </p:cNvCxnSpPr>
          <p:nvPr/>
        </p:nvCxnSpPr>
        <p:spPr>
          <a:xfrm rot="10800000">
            <a:off x="5334000" y="2953825"/>
            <a:ext cx="0" cy="551700"/>
          </a:xfrm>
          <a:prstGeom prst="straightConnector1">
            <a:avLst/>
          </a:prstGeom>
          <a:noFill/>
          <a:ln w="28575" cap="flat" cmpd="sng">
            <a:solidFill>
              <a:schemeClr val="lt1"/>
            </a:solidFill>
            <a:prstDash val="solid"/>
            <a:round/>
            <a:headEnd type="none" w="med" len="med"/>
            <a:tailEnd type="none" w="med" len="med"/>
          </a:ln>
        </p:spPr>
      </p:cxnSp>
      <p:cxnSp>
        <p:nvCxnSpPr>
          <p:cNvPr id="286" name="Google Shape;286;p53"/>
          <p:cNvCxnSpPr>
            <a:stCxn id="287" idx="2"/>
          </p:cNvCxnSpPr>
          <p:nvPr/>
        </p:nvCxnSpPr>
        <p:spPr>
          <a:xfrm flipH="1">
            <a:off x="7585475" y="4783900"/>
            <a:ext cx="300" cy="732300"/>
          </a:xfrm>
          <a:prstGeom prst="straightConnector1">
            <a:avLst/>
          </a:prstGeom>
          <a:noFill/>
          <a:ln w="28575" cap="flat" cmpd="sng">
            <a:solidFill>
              <a:schemeClr val="lt1"/>
            </a:solidFill>
            <a:prstDash val="solid"/>
            <a:round/>
            <a:headEnd type="none" w="med" len="med"/>
            <a:tailEnd type="none" w="med" len="med"/>
          </a:ln>
        </p:spPr>
      </p:cxnSp>
      <p:cxnSp>
        <p:nvCxnSpPr>
          <p:cNvPr id="288" name="Google Shape;288;p53"/>
          <p:cNvCxnSpPr>
            <a:stCxn id="289" idx="0"/>
            <a:endCxn id="279" idx="4"/>
          </p:cNvCxnSpPr>
          <p:nvPr/>
        </p:nvCxnSpPr>
        <p:spPr>
          <a:xfrm rot="10800000">
            <a:off x="7585500" y="3574688"/>
            <a:ext cx="0" cy="598200"/>
          </a:xfrm>
          <a:prstGeom prst="straightConnector1">
            <a:avLst/>
          </a:prstGeom>
          <a:noFill/>
          <a:ln w="28575" cap="flat" cmpd="sng">
            <a:solidFill>
              <a:schemeClr val="lt1"/>
            </a:solidFill>
            <a:prstDash val="solid"/>
            <a:round/>
            <a:headEnd type="none" w="med" len="med"/>
            <a:tailEnd type="none" w="med" len="med"/>
          </a:ln>
        </p:spPr>
      </p:cxnSp>
      <p:cxnSp>
        <p:nvCxnSpPr>
          <p:cNvPr id="290" name="Google Shape;290;p53"/>
          <p:cNvCxnSpPr>
            <a:stCxn id="279" idx="0"/>
          </p:cNvCxnSpPr>
          <p:nvPr/>
        </p:nvCxnSpPr>
        <p:spPr>
          <a:xfrm rot="10800000">
            <a:off x="7585500" y="-61012"/>
            <a:ext cx="0" cy="1765200"/>
          </a:xfrm>
          <a:prstGeom prst="straightConnector1">
            <a:avLst/>
          </a:prstGeom>
          <a:noFill/>
          <a:ln w="28575" cap="flat" cmpd="sng">
            <a:solidFill>
              <a:schemeClr val="lt1"/>
            </a:solidFill>
            <a:prstDash val="solid"/>
            <a:round/>
            <a:headEnd type="none" w="med" len="med"/>
            <a:tailEnd type="none" w="med" len="med"/>
          </a:ln>
        </p:spPr>
      </p:cxnSp>
      <p:sp>
        <p:nvSpPr>
          <p:cNvPr id="291" name="Google Shape;291;p53"/>
          <p:cNvSpPr txBox="1">
            <a:spLocks noGrp="1"/>
          </p:cNvSpPr>
          <p:nvPr>
            <p:ph type="title"/>
          </p:nvPr>
        </p:nvSpPr>
        <p:spPr>
          <a:xfrm>
            <a:off x="4360638" y="1355175"/>
            <a:ext cx="1946700" cy="1337100"/>
          </a:xfrm>
          <a:prstGeom prst="rect">
            <a:avLst/>
          </a:prstGeom>
          <a:ln>
            <a:noFill/>
          </a:ln>
        </p:spPr>
        <p:txBody>
          <a:bodyPr spcFirstLastPara="1" wrap="square" lIns="91425" tIns="91425" rIns="91425" bIns="91425" anchor="ctr" anchorCtr="0">
            <a:normAutofit/>
          </a:bodyPr>
          <a:lstStyle/>
          <a:p>
            <a:pPr xmlns:a="http://schemas.openxmlformats.org/drawingml/2006/main" marL="0" lvl="0" indent="0" algn="ctr" rtl="0">
              <a:spcBef>
                <a:spcPts val="0"/>
              </a:spcBef>
              <a:spcAft>
                <a:spcPts val="0"/>
              </a:spcAft>
              <a:buClr>
                <a:schemeClr val="dk1"/>
              </a:buClr>
              <a:buSzPts val="990"/>
              <a:buFont typeface="Arial"/>
              <a:buNone/>
            </a:pPr>
            <a:r xmlns:a="http://schemas.openxmlformats.org/drawingml/2006/main">
              <a:rPr lang="en" sz="3600">
                <a:latin typeface="Oswald"/>
                <a:ea typeface="Oswald"/>
                <a:cs typeface="Oswald"/>
                <a:sym typeface="Oswald"/>
              </a:rPr>
              <a:t>549,000</a:t>
            </a:r>
            <a:endParaRPr xmlns:a="http://schemas.openxmlformats.org/drawingml/2006/main" sz="3600">
              <a:latin typeface="Oswald"/>
              <a:ea typeface="Oswald"/>
              <a:cs typeface="Oswald"/>
              <a:sym typeface="Oswald"/>
            </a:endParaRPr>
          </a:p>
        </p:txBody>
      </p:sp>
      <p:sp>
        <p:nvSpPr>
          <p:cNvPr id="292" name="Google Shape;292;p53"/>
          <p:cNvSpPr txBox="1">
            <a:spLocks noGrp="1"/>
          </p:cNvSpPr>
          <p:nvPr>
            <p:ph type="title"/>
          </p:nvPr>
        </p:nvSpPr>
        <p:spPr>
          <a:xfrm>
            <a:off x="6650250" y="1970900"/>
            <a:ext cx="1946700" cy="1337100"/>
          </a:xfrm>
          <a:prstGeom prst="rect">
            <a:avLst/>
          </a:prstGeom>
        </p:spPr>
        <p:txBody>
          <a:bodyPr spcFirstLastPara="1" wrap="square" lIns="91425" tIns="91425" rIns="91425" bIns="91425" anchor="ctr" anchorCtr="0">
            <a:normAutofit/>
          </a:bodyPr>
          <a:lstStyle/>
          <a:p>
            <a:pPr xmlns:a="http://schemas.openxmlformats.org/drawingml/2006/main" marL="0" lvl="0" indent="0" algn="ctr" rtl="0">
              <a:spcBef>
                <a:spcPts val="0"/>
              </a:spcBef>
              <a:spcAft>
                <a:spcPts val="0"/>
              </a:spcAft>
              <a:buClr>
                <a:schemeClr val="dk1"/>
              </a:buClr>
              <a:buSzPts val="1100"/>
              <a:buFont typeface="Arial"/>
              <a:buNone/>
            </a:pPr>
            <a:r xmlns:a="http://schemas.openxmlformats.org/drawingml/2006/main">
              <a:rPr lang="en" sz="3600">
                <a:latin typeface="Oswald"/>
                <a:ea typeface="Oswald"/>
                <a:cs typeface="Oswald"/>
                <a:sym typeface="Oswald"/>
              </a:rPr>
              <a:t>35,000</a:t>
            </a:r>
            <a:endParaRPr xmlns:a="http://schemas.openxmlformats.org/drawingml/2006/main" sz="3600">
              <a:latin typeface="Oswald"/>
              <a:ea typeface="Oswald"/>
              <a:cs typeface="Oswald"/>
              <a:sym typeface="Oswald"/>
            </a:endParaRPr>
          </a:p>
        </p:txBody>
      </p:sp>
      <p:sp>
        <p:nvSpPr>
          <p:cNvPr id="293" name="Google Shape;293;p53"/>
          <p:cNvSpPr txBox="1">
            <a:spLocks noGrp="1"/>
          </p:cNvSpPr>
          <p:nvPr>
            <p:ph type="subTitle" idx="4294967295"/>
          </p:nvPr>
        </p:nvSpPr>
        <p:spPr>
          <a:xfrm>
            <a:off x="4360650" y="3465050"/>
            <a:ext cx="1946700" cy="9699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2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Residents speak Spanish</a:t>
            </a:r>
            <a:endParaRPr xmlns:a="http://schemas.openxmlformats.org/drawingml/2006/main" sz="2029">
              <a:solidFill>
                <a:srgbClr val="05808D"/>
              </a:solidFill>
              <a:latin typeface="Oswald"/>
              <a:ea typeface="Oswald"/>
              <a:cs typeface="Oswald"/>
              <a:sym typeface="Oswald"/>
            </a:endParaRPr>
          </a:p>
        </p:txBody>
      </p:sp>
      <p:sp>
        <p:nvSpPr>
          <p:cNvPr id="287" name="Google Shape;287;p53"/>
          <p:cNvSpPr txBox="1">
            <a:spLocks noGrp="1"/>
          </p:cNvSpPr>
          <p:nvPr>
            <p:ph type="subTitle" idx="4294967295"/>
          </p:nvPr>
        </p:nvSpPr>
        <p:spPr>
          <a:xfrm>
            <a:off x="6727775" y="4082800"/>
            <a:ext cx="1716000" cy="701100"/>
          </a:xfrm>
          <a:prstGeom prst="rect">
            <a:avLst/>
          </a:prstGeom>
        </p:spPr>
        <p:txBody>
          <a:bodyPr spcFirstLastPara="1" wrap="square" lIns="91425" tIns="91425" rIns="91425" bIns="91425" anchor="t" anchorCtr="0">
            <a:noAutofit/>
          </a:bodyPr>
          <a:lstStyle/>
          <a:p>
            <a:pPr xmlns:a="http://schemas.openxmlformats.org/drawingml/2006/main" marL="0" lvl="0" indent="0" algn="ctr" rtl="0">
              <a:lnSpc>
                <a:spcPct val="95000"/>
              </a:lnSpc>
              <a:spcBef>
                <a:spcPts val="0"/>
              </a:spcBef>
              <a:spcAft>
                <a:spcPts val="1200"/>
              </a:spcAft>
              <a:buClr>
                <a:schemeClr val="dk1"/>
              </a:buClr>
              <a:buSzPts val="935"/>
              <a:buFont typeface="Arial"/>
              <a:buNone/>
            </a:pPr>
            <a:r xmlns:a="http://schemas.openxmlformats.org/drawingml/2006/main">
              <a:rPr lang="en" sz="2029">
                <a:solidFill>
                  <a:srgbClr val="05808D"/>
                </a:solidFill>
                <a:latin typeface="Oswald"/>
                <a:ea typeface="Oswald"/>
                <a:cs typeface="Oswald"/>
                <a:sym typeface="Oswald"/>
              </a:rPr>
              <a:t>Residents speak Arabic</a:t>
            </a:r>
            <a:endParaRPr xmlns:a="http://schemas.openxmlformats.org/drawingml/2006/main" sz="2029">
              <a:solidFill>
                <a:srgbClr val="05808D"/>
              </a:solidFill>
              <a:latin typeface="Oswald"/>
              <a:ea typeface="Oswald"/>
              <a:cs typeface="Oswald"/>
              <a:sym typeface="Oswald"/>
            </a:endParaRPr>
          </a:p>
        </p:txBody>
      </p:sp>
      <p:sp>
        <p:nvSpPr>
          <p:cNvPr id="294" name="Google Shape;294;p53"/>
          <p:cNvSpPr txBox="1"/>
          <p:nvPr/>
        </p:nvSpPr>
        <p:spPr>
          <a:xfrm>
            <a:off x="123325" y="163550"/>
            <a:ext cx="7386300" cy="985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sz="2600" b="1">
                <a:solidFill>
                  <a:srgbClr val="05808D"/>
                </a:solidFill>
                <a:latin typeface="Oswald"/>
                <a:ea typeface="Oswald"/>
                <a:cs typeface="Oswald"/>
                <a:sym typeface="Oswald"/>
              </a:rPr>
              <a:t>24.7% of Massachusetts residents speak a language other than English in their home</a:t>
            </a:r>
            <a:endParaRPr xmlns:a="http://schemas.openxmlformats.org/drawingml/2006/main" sz="2600" b="1">
              <a:solidFill>
                <a:srgbClr val="05808D"/>
              </a:solidFill>
              <a:latin typeface="Oswald"/>
              <a:ea typeface="Oswald"/>
              <a:cs typeface="Oswald"/>
              <a:sym typeface="Oswald"/>
            </a:endParaRPr>
          </a:p>
        </p:txBody>
      </p:sp>
      <p:cxnSp>
        <p:nvCxnSpPr>
          <p:cNvPr id="295" name="Google Shape;295;p53"/>
          <p:cNvCxnSpPr/>
          <p:nvPr/>
        </p:nvCxnSpPr>
        <p:spPr>
          <a:xfrm>
            <a:off x="5340450" y="729150"/>
            <a:ext cx="0" cy="364500"/>
          </a:xfrm>
          <a:prstGeom prst="straightConnector1">
            <a:avLst/>
          </a:prstGeom>
          <a:noFill/>
          <a:ln w="28575" cap="flat" cmpd="sng">
            <a:solidFill>
              <a:schemeClr val="lt1"/>
            </a:solidFill>
            <a:prstDash val="solid"/>
            <a:round/>
            <a:headEnd type="none" w="med" len="med"/>
            <a:tailEnd type="none" w="med" len="med"/>
          </a:ln>
        </p:spPr>
      </p:cxnSp>
      <p:cxnSp>
        <p:nvCxnSpPr>
          <p:cNvPr id="296" name="Google Shape;296;p53"/>
          <p:cNvCxnSpPr/>
          <p:nvPr/>
        </p:nvCxnSpPr>
        <p:spPr>
          <a:xfrm>
            <a:off x="3100775" y="1148750"/>
            <a:ext cx="5100" cy="632100"/>
          </a:xfrm>
          <a:prstGeom prst="straightConnector1">
            <a:avLst/>
          </a:prstGeom>
          <a:noFill/>
          <a:ln w="28575" cap="flat" cmpd="sng">
            <a:solidFill>
              <a:schemeClr val="lt1"/>
            </a:solidFill>
            <a:prstDash val="solid"/>
            <a:round/>
            <a:headEnd type="none" w="med" len="med"/>
            <a:tailEnd type="none" w="med" len="med"/>
          </a:ln>
        </p:spPr>
      </p:cxnSp>
      <p:cxnSp>
        <p:nvCxnSpPr>
          <p:cNvPr id="297" name="Google Shape;297;p53"/>
          <p:cNvCxnSpPr/>
          <p:nvPr/>
        </p:nvCxnSpPr>
        <p:spPr>
          <a:xfrm>
            <a:off x="3103325" y="-310700"/>
            <a:ext cx="0" cy="517500"/>
          </a:xfrm>
          <a:prstGeom prst="straightConnector1">
            <a:avLst/>
          </a:prstGeom>
          <a:noFill/>
          <a:ln w="28575" cap="flat" cmpd="sng">
            <a:solidFill>
              <a:schemeClr val="lt1"/>
            </a:solidFill>
            <a:prstDash val="solid"/>
            <a:round/>
            <a:headEnd type="none" w="med" len="med"/>
            <a:tailEnd type="none" w="med" len="med"/>
          </a:ln>
        </p:spPr>
      </p:cxnSp>
      <p:cxnSp>
        <p:nvCxnSpPr>
          <p:cNvPr id="298" name="Google Shape;298;p53"/>
          <p:cNvCxnSpPr/>
          <p:nvPr/>
        </p:nvCxnSpPr>
        <p:spPr>
          <a:xfrm>
            <a:off x="5334000" y="-310700"/>
            <a:ext cx="0" cy="51750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75"/>
        <p:cNvGrpSpPr/>
        <p:nvPr/>
      </p:nvGrpSpPr>
      <p:grpSpPr>
        <a:xfrm>
          <a:off x="0" y="0"/>
          <a:ext cx="0" cy="0"/>
          <a:chOff x="0" y="0"/>
          <a:chExt cx="0" cy="0"/>
        </a:xfrm>
      </p:grpSpPr>
      <p:sp>
        <p:nvSpPr>
          <p:cNvPr id="476" name="Google Shape;476;p71"/>
          <p:cNvSpPr txBox="1">
            <a:spLocks noGrp="1"/>
          </p:cNvSpPr>
          <p:nvPr>
            <p:ph type="ctrTitle" idx="4294967295"/>
          </p:nvPr>
        </p:nvSpPr>
        <p:spPr>
          <a:xfrm>
            <a:off x="311700" y="278050"/>
            <a:ext cx="8520600" cy="32682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SzPts val="990"/>
              <a:buNone/>
            </a:pPr>
            <a:r xmlns:a="http://schemas.openxmlformats.org/drawingml/2006/main">
              <a:rPr lang="en" sz="3600">
                <a:solidFill>
                  <a:srgbClr val="05808D"/>
                </a:solidFill>
                <a:latin typeface="Oswald"/>
                <a:ea typeface="Oswald"/>
                <a:cs typeface="Oswald"/>
                <a:sym typeface="Oswald"/>
              </a:rPr>
              <a:t>We all understand the importance of this issue and acknowledge the difficulty surrounding solutions. </a:t>
            </a:r>
            <a:br xmlns:a="http://schemas.openxmlformats.org/drawingml/2006/main">
              <a:rPr lang="en" sz="3600">
                <a:solidFill>
                  <a:srgbClr val="05808D"/>
                </a:solidFill>
                <a:latin typeface="Oswald"/>
                <a:ea typeface="Oswald"/>
                <a:cs typeface="Oswald"/>
                <a:sym typeface="Oswald"/>
              </a:rPr>
            </a:br>
            <a:r xmlns:a="http://schemas.openxmlformats.org/drawingml/2006/main">
              <a:rPr lang="en" sz="3600">
                <a:solidFill>
                  <a:srgbClr val="05808D"/>
                </a:solidFill>
                <a:latin typeface="Oswald"/>
                <a:ea typeface="Oswald"/>
                <a:cs typeface="Oswald"/>
                <a:sym typeface="Oswald"/>
              </a:rPr>
              <a:t>Google Translate is a great start, though it can be hard to implement and imperfect in its translations. </a:t>
            </a:r>
            <a:br xmlns:a="http://schemas.openxmlformats.org/drawingml/2006/main">
              <a:rPr lang="en" sz="3600">
                <a:solidFill>
                  <a:srgbClr val="05808D"/>
                </a:solidFill>
                <a:latin typeface="Oswald"/>
                <a:ea typeface="Oswald"/>
                <a:cs typeface="Oswald"/>
                <a:sym typeface="Oswald"/>
              </a:rPr>
            </a:br>
            <a:r xmlns:a="http://schemas.openxmlformats.org/drawingml/2006/main">
              <a:rPr lang="en" sz="3600">
                <a:solidFill>
                  <a:srgbClr val="05808D"/>
                </a:solidFill>
                <a:latin typeface="Oswald"/>
                <a:ea typeface="Oswald"/>
                <a:cs typeface="Oswald"/>
                <a:sym typeface="Oswald"/>
              </a:rPr>
              <a:t>Though physical signage is expensive, it is critically important and needs to be maintained.</a:t>
            </a:r>
            <a:endParaRPr xmlns:a="http://schemas.openxmlformats.org/drawingml/2006/main" sz="3600">
              <a:solidFill>
                <a:srgbClr val="05808D"/>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2"/>
          <p:cNvSpPr txBox="1">
            <a:spLocks noGrp="1"/>
          </p:cNvSpPr>
          <p:nvPr>
            <p:ph type="title"/>
          </p:nvPr>
        </p:nvSpPr>
        <p:spPr>
          <a:xfrm>
            <a:off x="2285400" y="355050"/>
            <a:ext cx="4573200" cy="1226100"/>
          </a:xfrm>
          <a:prstGeom prst="rect">
            <a:avLst/>
          </a:prstGeom>
        </p:spPr>
        <p:txBody>
          <a:bodyPr spcFirstLastPara="1" wrap="square" lIns="91425" tIns="91425" rIns="91425" bIns="91425" anchor="t" anchorCtr="0">
            <a:noAutofit/>
          </a:bodyPr>
          <a:lstStyle/>
          <a:p>
            <a:pPr xmlns:a="http://schemas.openxmlformats.org/drawingml/2006/main" marL="0" lvl="0" indent="0" algn="ctr" rtl="0">
              <a:spcBef>
                <a:spcPts val="0"/>
              </a:spcBef>
              <a:spcAft>
                <a:spcPts val="0"/>
              </a:spcAft>
              <a:buSzPts val="990"/>
              <a:buNone/>
            </a:pPr>
            <a:r xmlns:a="http://schemas.openxmlformats.org/drawingml/2006/main">
              <a:rPr lang="en" sz="7019">
                <a:solidFill>
                  <a:srgbClr val="05808D"/>
                </a:solidFill>
                <a:latin typeface="Staatliches"/>
                <a:ea typeface="Staatliches"/>
                <a:cs typeface="Staatliches"/>
                <a:sym typeface="Staatliches"/>
              </a:rPr>
              <a:t>Thank you.</a:t>
            </a:r>
            <a:endParaRPr xmlns:a="http://schemas.openxmlformats.org/drawingml/2006/main" sz="7019">
              <a:solidFill>
                <a:srgbClr val="05808D"/>
              </a:solidFill>
              <a:latin typeface="Staatliches"/>
              <a:ea typeface="Staatliches"/>
              <a:cs typeface="Staatliches"/>
              <a:sym typeface="Staatliches"/>
            </a:endParaRPr>
          </a:p>
        </p:txBody>
      </p:sp>
      <p:pic>
        <p:nvPicPr>
          <p:cNvPr id="482" name="Google Shape;482;p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45463" y="3001075"/>
            <a:ext cx="7053076" cy="1856250"/>
          </a:xfrm>
          <a:prstGeom prst="rect">
            <a:avLst/>
          </a:prstGeom>
          <a:noFill/>
          <a:ln>
            <a:noFill/>
          </a:ln>
        </p:spPr>
      </p:pic>
      <p:pic>
        <p:nvPicPr>
          <p:cNvPr id="483" name="Google Shape;483;p7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581700" y="1449325"/>
            <a:ext cx="1980600" cy="198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idx="4294967295"/>
          </p:nvPr>
        </p:nvSpPr>
        <p:spPr>
          <a:xfrm>
            <a:off x="311700" y="362375"/>
            <a:ext cx="8520600" cy="3268200"/>
          </a:xfrm>
          <a:prstGeom prst="rect">
            <a:avLst/>
          </a:prstGeom>
        </p:spPr>
        <p:txBody>
          <a:bodyPr spcFirstLastPara="1" wrap="square" lIns="91425" tIns="91425" rIns="91425" bIns="91425" anchor="t" anchorCtr="0">
            <a:noAutofit/>
          </a:bodyPr>
          <a:lstStyle/>
          <a:p>
            <a:pPr xmlns:a="http://schemas.openxmlformats.org/drawingml/2006/main" marL="0" lvl="0" indent="0" algn="ctr" rtl="0">
              <a:spcBef>
                <a:spcPts val="0"/>
              </a:spcBef>
              <a:spcAft>
                <a:spcPts val="0"/>
              </a:spcAft>
              <a:buSzPts val="990"/>
              <a:buNone/>
            </a:pPr>
            <a:r xmlns:a="http://schemas.openxmlformats.org/drawingml/2006/main">
              <a:rPr lang="en" sz="3600">
                <a:solidFill>
                  <a:srgbClr val="05808D"/>
                </a:solidFill>
                <a:latin typeface="Oswald"/>
                <a:ea typeface="Oswald"/>
                <a:cs typeface="Oswald"/>
                <a:sym typeface="Oswald"/>
              </a:rPr>
              <a:t>We have had productive conversations about the importance of multilingual outreach, materials, signage </a:t>
            </a:r>
            <a:r xmlns:a="http://schemas.openxmlformats.org/drawingml/2006/main">
              <a:rPr lang="en" sz="3600">
                <a:solidFill>
                  <a:srgbClr val="05808D"/>
                </a:solidFill>
              </a:rPr>
              <a:t>&amp;</a:t>
            </a:r>
            <a:r xmlns:a="http://schemas.openxmlformats.org/drawingml/2006/main">
              <a:rPr lang="en" sz="3600">
                <a:solidFill>
                  <a:srgbClr val="05808D"/>
                </a:solidFill>
                <a:latin typeface="Oswald"/>
                <a:ea typeface="Oswald"/>
                <a:cs typeface="Oswald"/>
                <a:sym typeface="Oswald"/>
              </a:rPr>
              <a:t> websites with </a:t>
            </a:r>
            <a:r xmlns:a="http://schemas.openxmlformats.org/drawingml/2006/main">
              <a:rPr lang="en" sz="3500" b="1">
                <a:solidFill>
                  <a:srgbClr val="05808D"/>
                </a:solidFill>
                <a:latin typeface="Oswald"/>
                <a:ea typeface="Oswald"/>
                <a:cs typeface="Oswald"/>
                <a:sym typeface="Oswald"/>
              </a:rPr>
              <a:t>DCR, DPH, DMF, MWRA, the MSP and the MEP.</a:t>
            </a:r>
            <a:r xmlns:a="http://schemas.openxmlformats.org/drawingml/2006/main">
              <a:rPr lang="en" sz="3600">
                <a:solidFill>
                  <a:srgbClr val="05808D"/>
                </a:solidFill>
                <a:latin typeface="Oswald"/>
                <a:ea typeface="Oswald"/>
                <a:cs typeface="Oswald"/>
                <a:sym typeface="Oswald"/>
              </a:rPr>
              <a:t> </a:t>
            </a:r>
            <a:br xmlns:a="http://schemas.openxmlformats.org/drawingml/2006/main">
              <a:rPr lang="en" sz="3600">
                <a:solidFill>
                  <a:srgbClr val="05808D"/>
                </a:solidFill>
                <a:latin typeface="Oswald"/>
                <a:ea typeface="Oswald"/>
                <a:cs typeface="Oswald"/>
                <a:sym typeface="Oswald"/>
              </a:rPr>
            </a:br>
            <a:r xmlns:a="http://schemas.openxmlformats.org/drawingml/2006/main">
              <a:rPr lang="en" sz="3600">
                <a:solidFill>
                  <a:srgbClr val="05808D"/>
                </a:solidFill>
                <a:latin typeface="Oswald"/>
                <a:ea typeface="Oswald"/>
                <a:cs typeface="Oswald"/>
                <a:sym typeface="Oswald"/>
              </a:rPr>
              <a:t>They have all acknowledged the importance of this effort </a:t>
            </a:r>
            <a:r xmlns:a="http://schemas.openxmlformats.org/drawingml/2006/main">
              <a:rPr lang="en" sz="3600">
                <a:solidFill>
                  <a:srgbClr val="05808D"/>
                </a:solidFill>
              </a:rPr>
              <a:t>&amp;</a:t>
            </a:r>
            <a:r xmlns:a="http://schemas.openxmlformats.org/drawingml/2006/main">
              <a:rPr lang="en" sz="3600">
                <a:solidFill>
                  <a:srgbClr val="05808D"/>
                </a:solidFill>
                <a:latin typeface="Oswald"/>
                <a:ea typeface="Oswald"/>
                <a:cs typeface="Oswald"/>
                <a:sym typeface="Oswald"/>
              </a:rPr>
              <a:t> reaffirmed their commitment to address these issues in an efficient and timely manner.</a:t>
            </a:r>
            <a:endParaRPr xmlns:a="http://schemas.openxmlformats.org/drawingml/2006/main" sz="3600">
              <a:solidFill>
                <a:srgbClr val="05808D"/>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5"/>
          <p:cNvSpPr txBox="1"/>
          <p:nvPr/>
        </p:nvSpPr>
        <p:spPr>
          <a:xfrm>
            <a:off x="793200" y="223650"/>
            <a:ext cx="7557600" cy="1200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sz="6600">
                <a:solidFill>
                  <a:schemeClr val="lt1"/>
                </a:solidFill>
                <a:latin typeface="Staatliches"/>
                <a:ea typeface="Staatliches"/>
                <a:cs typeface="Staatliches"/>
                <a:sym typeface="Staatliches"/>
              </a:rPr>
              <a:t>BEACH Signage</a:t>
            </a:r>
            <a:endParaRPr xmlns:a="http://schemas.openxmlformats.org/drawingml/2006/main" sz="6600">
              <a:solidFill>
                <a:schemeClr val="lt1"/>
              </a:solidFill>
              <a:latin typeface="Staatliches"/>
              <a:ea typeface="Staatliches"/>
              <a:cs typeface="Staatliches"/>
              <a:sym typeface="Staatliches"/>
            </a:endParaRPr>
          </a:p>
        </p:txBody>
      </p:sp>
      <p:sp>
        <p:nvSpPr>
          <p:cNvPr id="309" name="Google Shape;309;p55"/>
          <p:cNvSpPr txBox="1"/>
          <p:nvPr/>
        </p:nvSpPr>
        <p:spPr>
          <a:xfrm>
            <a:off x="330150" y="1551675"/>
            <a:ext cx="8483700" cy="27705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sz="4200">
                <a:solidFill>
                  <a:srgbClr val="05808D"/>
                </a:solidFill>
                <a:latin typeface="Oswald"/>
                <a:ea typeface="Oswald"/>
                <a:cs typeface="Oswald"/>
                <a:sym typeface="Oswald"/>
              </a:rPr>
              <a:t>We conducted a comprehensive survey of current signage at the Metropolitan Region’s public beaches from Nahant to Nantasket.</a:t>
            </a:r>
            <a:endParaRPr xmlns:a="http://schemas.openxmlformats.org/drawingml/2006/main" sz="4200">
              <a:solidFill>
                <a:srgbClr val="05808D"/>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56"/>
          <p:cNvPicPr preferRelativeResize="0"/>
          <p:nvPr/>
        </p:nvPicPr>
        <p:blipFill rotWithShape="1">
          <a:blip r:embed="rId3" cstate="email">
            <a:alphaModFix/>
            <a:extLst>
              <a:ext uri="{28A0092B-C50C-407E-A947-70E740481C1C}">
                <a14:useLocalDpi xmlns:a14="http://schemas.microsoft.com/office/drawing/2010/main"/>
              </a:ext>
            </a:extLst>
          </a:blip>
          <a:srcRect r="-6067"/>
          <a:stretch/>
        </p:blipFill>
        <p:spPr>
          <a:xfrm>
            <a:off x="466725" y="152400"/>
            <a:ext cx="2660444" cy="3547249"/>
          </a:xfrm>
          <a:prstGeom prst="rect">
            <a:avLst/>
          </a:prstGeom>
          <a:noFill/>
          <a:ln>
            <a:noFill/>
          </a:ln>
        </p:spPr>
      </p:pic>
      <p:sp>
        <p:nvSpPr>
          <p:cNvPr id="315" name="Google Shape;315;p56"/>
          <p:cNvSpPr txBox="1"/>
          <p:nvPr/>
        </p:nvSpPr>
        <p:spPr>
          <a:xfrm>
            <a:off x="860788" y="3246825"/>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Malibu Beach</a:t>
            </a:r>
            <a:endParaRPr xmlns:a="http://schemas.openxmlformats.org/drawingml/2006/main">
              <a:solidFill>
                <a:srgbClr val="05808D"/>
              </a:solidFill>
              <a:highlight>
                <a:schemeClr val="lt1"/>
              </a:highlight>
              <a:latin typeface="Oswald"/>
              <a:ea typeface="Oswald"/>
              <a:cs typeface="Oswald"/>
              <a:sym typeface="Oswald"/>
            </a:endParaRPr>
          </a:p>
        </p:txBody>
      </p:sp>
      <p:pic>
        <p:nvPicPr>
          <p:cNvPr id="316" name="Google Shape;316;p5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22613" y="152400"/>
            <a:ext cx="2098775" cy="3547249"/>
          </a:xfrm>
          <a:prstGeom prst="rect">
            <a:avLst/>
          </a:prstGeom>
          <a:noFill/>
          <a:ln>
            <a:noFill/>
          </a:ln>
        </p:spPr>
      </p:pic>
      <p:pic>
        <p:nvPicPr>
          <p:cNvPr id="317" name="Google Shape;317;p5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16850" y="152400"/>
            <a:ext cx="2874708" cy="3547249"/>
          </a:xfrm>
          <a:prstGeom prst="rect">
            <a:avLst/>
          </a:prstGeom>
          <a:noFill/>
          <a:ln>
            <a:noFill/>
          </a:ln>
        </p:spPr>
      </p:pic>
      <p:sp>
        <p:nvSpPr>
          <p:cNvPr id="318" name="Google Shape;318;p56"/>
          <p:cNvSpPr txBox="1"/>
          <p:nvPr/>
        </p:nvSpPr>
        <p:spPr>
          <a:xfrm>
            <a:off x="6518050" y="3246825"/>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Tenean Beach</a:t>
            </a:r>
            <a:endParaRPr xmlns:a="http://schemas.openxmlformats.org/drawingml/2006/main">
              <a:solidFill>
                <a:srgbClr val="05808D"/>
              </a:solidFill>
              <a:highlight>
                <a:schemeClr val="lt1"/>
              </a:highlight>
              <a:latin typeface="Oswald"/>
              <a:ea typeface="Oswald"/>
              <a:cs typeface="Oswald"/>
              <a:sym typeface="Oswald"/>
            </a:endParaRPr>
          </a:p>
        </p:txBody>
      </p:sp>
      <p:sp>
        <p:nvSpPr>
          <p:cNvPr id="319" name="Google Shape;319;p56"/>
          <p:cNvSpPr txBox="1"/>
          <p:nvPr/>
        </p:nvSpPr>
        <p:spPr>
          <a:xfrm>
            <a:off x="252450" y="3959075"/>
            <a:ext cx="8639100" cy="846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sz="4300">
                <a:solidFill>
                  <a:schemeClr val="lt1"/>
                </a:solidFill>
                <a:latin typeface="Staatliches"/>
                <a:ea typeface="Staatliches"/>
                <a:cs typeface="Staatliches"/>
                <a:sym typeface="Staatliches"/>
              </a:rPr>
              <a:t>MaNY NEED TO BE REPAIREd OR REPLACED</a:t>
            </a:r>
            <a:endParaRPr xmlns:a="http://schemas.openxmlformats.org/drawingml/2006/main" sz="4300">
              <a:solidFill>
                <a:schemeClr val="lt1"/>
              </a:solidFill>
              <a:latin typeface="Staatliches"/>
              <a:ea typeface="Staatliches"/>
              <a:cs typeface="Staatliches"/>
              <a:sym typeface="Staatliches"/>
            </a:endParaRPr>
          </a:p>
        </p:txBody>
      </p:sp>
      <p:sp>
        <p:nvSpPr>
          <p:cNvPr id="320" name="Google Shape;320;p56"/>
          <p:cNvSpPr txBox="1"/>
          <p:nvPr/>
        </p:nvSpPr>
        <p:spPr>
          <a:xfrm>
            <a:off x="3635863" y="3246825"/>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Nantasket Beach</a:t>
            </a:r>
            <a:endParaRPr xmlns:a="http://schemas.openxmlformats.org/drawingml/2006/main">
              <a:solidFill>
                <a:srgbClr val="05808D"/>
              </a:solidFill>
              <a:highlight>
                <a:schemeClr val="lt1"/>
              </a:highlight>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200" y="101150"/>
            <a:ext cx="1466100" cy="3778898"/>
          </a:xfrm>
          <a:prstGeom prst="rect">
            <a:avLst/>
          </a:prstGeom>
          <a:noFill/>
          <a:ln>
            <a:noFill/>
          </a:ln>
        </p:spPr>
      </p:pic>
      <p:sp>
        <p:nvSpPr>
          <p:cNvPr id="326" name="Google Shape;326;p57"/>
          <p:cNvSpPr txBox="1"/>
          <p:nvPr/>
        </p:nvSpPr>
        <p:spPr>
          <a:xfrm>
            <a:off x="152400" y="4106125"/>
            <a:ext cx="7285200" cy="846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sz="4300">
                <a:solidFill>
                  <a:schemeClr val="lt1"/>
                </a:solidFill>
                <a:latin typeface="Staatliches"/>
                <a:ea typeface="Staatliches"/>
                <a:cs typeface="Staatliches"/>
                <a:sym typeface="Staatliches"/>
              </a:rPr>
              <a:t>Messaging is Inconsistent</a:t>
            </a:r>
            <a:endParaRPr xmlns:a="http://schemas.openxmlformats.org/drawingml/2006/main" sz="4300">
              <a:solidFill>
                <a:schemeClr val="lt1"/>
              </a:solidFill>
              <a:latin typeface="Staatliches"/>
              <a:ea typeface="Staatliches"/>
              <a:cs typeface="Staatliches"/>
              <a:sym typeface="Staatliches"/>
            </a:endParaRPr>
          </a:p>
        </p:txBody>
      </p:sp>
      <p:pic>
        <p:nvPicPr>
          <p:cNvPr id="327" name="Google Shape;327;p5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75625" y="101150"/>
            <a:ext cx="1830401" cy="2453883"/>
          </a:xfrm>
          <a:prstGeom prst="rect">
            <a:avLst/>
          </a:prstGeom>
          <a:noFill/>
          <a:ln>
            <a:noFill/>
          </a:ln>
        </p:spPr>
      </p:pic>
      <p:pic>
        <p:nvPicPr>
          <p:cNvPr id="328" name="Google Shape;328;p5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175626" y="2512201"/>
            <a:ext cx="1830401" cy="2440525"/>
          </a:xfrm>
          <a:prstGeom prst="rect">
            <a:avLst/>
          </a:prstGeom>
          <a:noFill/>
          <a:ln>
            <a:noFill/>
          </a:ln>
        </p:spPr>
      </p:pic>
      <p:sp>
        <p:nvSpPr>
          <p:cNvPr id="329" name="Google Shape;329;p57"/>
          <p:cNvSpPr txBox="1"/>
          <p:nvPr/>
        </p:nvSpPr>
        <p:spPr>
          <a:xfrm>
            <a:off x="7154663" y="2555025"/>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Wollaston Beach</a:t>
            </a:r>
            <a:endParaRPr xmlns:a="http://schemas.openxmlformats.org/drawingml/2006/main">
              <a:solidFill>
                <a:srgbClr val="05808D"/>
              </a:solidFill>
              <a:highlight>
                <a:schemeClr val="lt1"/>
              </a:highlight>
              <a:latin typeface="Oswald"/>
              <a:ea typeface="Oswald"/>
              <a:cs typeface="Oswald"/>
              <a:sym typeface="Oswald"/>
            </a:endParaRPr>
          </a:p>
        </p:txBody>
      </p:sp>
      <p:sp>
        <p:nvSpPr>
          <p:cNvPr id="330" name="Google Shape;330;p57"/>
          <p:cNvSpPr txBox="1"/>
          <p:nvPr/>
        </p:nvSpPr>
        <p:spPr>
          <a:xfrm>
            <a:off x="7154663" y="2016250"/>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Carson Beach</a:t>
            </a:r>
            <a:endParaRPr xmlns:a="http://schemas.openxmlformats.org/drawingml/2006/main">
              <a:solidFill>
                <a:srgbClr val="05808D"/>
              </a:solidFill>
              <a:highlight>
                <a:schemeClr val="lt1"/>
              </a:highlight>
              <a:latin typeface="Oswald"/>
              <a:ea typeface="Oswald"/>
              <a:cs typeface="Oswald"/>
              <a:sym typeface="Oswald"/>
            </a:endParaRPr>
          </a:p>
        </p:txBody>
      </p:sp>
      <p:pic>
        <p:nvPicPr>
          <p:cNvPr id="331" name="Google Shape;331;p5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16425" y="101150"/>
            <a:ext cx="2202851" cy="3107174"/>
          </a:xfrm>
          <a:prstGeom prst="rect">
            <a:avLst/>
          </a:prstGeom>
          <a:noFill/>
          <a:ln>
            <a:noFill/>
          </a:ln>
        </p:spPr>
      </p:pic>
      <p:sp>
        <p:nvSpPr>
          <p:cNvPr id="332" name="Google Shape;332;p57"/>
          <p:cNvSpPr txBox="1"/>
          <p:nvPr/>
        </p:nvSpPr>
        <p:spPr>
          <a:xfrm>
            <a:off x="1412913" y="2706000"/>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Malibu Beach</a:t>
            </a:r>
            <a:endParaRPr xmlns:a="http://schemas.openxmlformats.org/drawingml/2006/main">
              <a:solidFill>
                <a:srgbClr val="05808D"/>
              </a:solidFill>
              <a:highlight>
                <a:schemeClr val="lt1"/>
              </a:highlight>
              <a:latin typeface="Oswald"/>
              <a:ea typeface="Oswald"/>
              <a:cs typeface="Oswald"/>
              <a:sym typeface="Oswald"/>
            </a:endParaRPr>
          </a:p>
        </p:txBody>
      </p:sp>
      <p:pic>
        <p:nvPicPr>
          <p:cNvPr id="333" name="Google Shape;333;p5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616350" y="101138"/>
            <a:ext cx="1932526" cy="2699848"/>
          </a:xfrm>
          <a:prstGeom prst="rect">
            <a:avLst/>
          </a:prstGeom>
          <a:noFill/>
          <a:ln>
            <a:noFill/>
          </a:ln>
        </p:spPr>
      </p:pic>
      <p:pic>
        <p:nvPicPr>
          <p:cNvPr id="334" name="Google Shape;334;p5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204150" y="828488"/>
            <a:ext cx="1872300" cy="3051551"/>
          </a:xfrm>
          <a:prstGeom prst="rect">
            <a:avLst/>
          </a:prstGeom>
          <a:noFill/>
          <a:ln>
            <a:noFill/>
          </a:ln>
        </p:spPr>
      </p:pic>
      <p:sp>
        <p:nvSpPr>
          <p:cNvPr id="335" name="Google Shape;335;p57"/>
          <p:cNvSpPr txBox="1"/>
          <p:nvPr/>
        </p:nvSpPr>
        <p:spPr>
          <a:xfrm>
            <a:off x="4398589" y="150691"/>
            <a:ext cx="1466100" cy="615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Tenean</a:t>
            </a:r>
            <a:endParaRPr xmlns:a="http://schemas.openxmlformats.org/drawingml/2006/main">
              <a:solidFill>
                <a:srgbClr val="05808D"/>
              </a:solidFill>
              <a:highlight>
                <a:schemeClr val="lt1"/>
              </a:highlight>
              <a:latin typeface="Oswald"/>
              <a:ea typeface="Oswald"/>
              <a:cs typeface="Oswald"/>
              <a:sym typeface="Oswald"/>
            </a:endParaRPr>
          </a:p>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 Beach</a:t>
            </a:r>
            <a:endParaRPr xmlns:a="http://schemas.openxmlformats.org/drawingml/2006/main">
              <a:solidFill>
                <a:srgbClr val="05808D"/>
              </a:solidFill>
              <a:highlight>
                <a:schemeClr val="lt1"/>
              </a:highlight>
              <a:latin typeface="Oswald"/>
              <a:ea typeface="Oswald"/>
              <a:cs typeface="Oswald"/>
              <a:sym typeface="Oswald"/>
            </a:endParaRPr>
          </a:p>
        </p:txBody>
      </p:sp>
      <p:sp>
        <p:nvSpPr>
          <p:cNvPr id="336" name="Google Shape;336;p57"/>
          <p:cNvSpPr txBox="1"/>
          <p:nvPr/>
        </p:nvSpPr>
        <p:spPr>
          <a:xfrm>
            <a:off x="5407239" y="3737216"/>
            <a:ext cx="1466100" cy="615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Wollaston</a:t>
            </a:r>
            <a:endParaRPr xmlns:a="http://schemas.openxmlformats.org/drawingml/2006/main">
              <a:solidFill>
                <a:srgbClr val="05808D"/>
              </a:solidFill>
              <a:highlight>
                <a:schemeClr val="lt1"/>
              </a:highlight>
              <a:latin typeface="Oswald"/>
              <a:ea typeface="Oswald"/>
              <a:cs typeface="Oswald"/>
              <a:sym typeface="Oswald"/>
            </a:endParaRPr>
          </a:p>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 Beach</a:t>
            </a:r>
            <a:endParaRPr xmlns:a="http://schemas.openxmlformats.org/drawingml/2006/main">
              <a:solidFill>
                <a:srgbClr val="05808D"/>
              </a:solidFill>
              <a:highlight>
                <a:schemeClr val="lt1"/>
              </a:highlight>
              <a:latin typeface="Oswald"/>
              <a:ea typeface="Oswald"/>
              <a:cs typeface="Oswald"/>
              <a:sym typeface="Oswald"/>
            </a:endParaRPr>
          </a:p>
        </p:txBody>
      </p:sp>
      <p:sp>
        <p:nvSpPr>
          <p:cNvPr id="337" name="Google Shape;337;p57"/>
          <p:cNvSpPr txBox="1"/>
          <p:nvPr/>
        </p:nvSpPr>
        <p:spPr>
          <a:xfrm>
            <a:off x="-126912" y="3532350"/>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Constitution Beach</a:t>
            </a:r>
            <a:endParaRPr xmlns:a="http://schemas.openxmlformats.org/drawingml/2006/main">
              <a:solidFill>
                <a:srgbClr val="05808D"/>
              </a:solidFill>
              <a:highlight>
                <a:schemeClr val="lt1"/>
              </a:highlight>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8"/>
          <p:cNvSpPr txBox="1"/>
          <p:nvPr/>
        </p:nvSpPr>
        <p:spPr>
          <a:xfrm>
            <a:off x="330150" y="227325"/>
            <a:ext cx="8483700" cy="12930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sz="3600">
                <a:solidFill>
                  <a:srgbClr val="05808D"/>
                </a:solidFill>
                <a:latin typeface="Oswald"/>
                <a:ea typeface="Oswald"/>
                <a:cs typeface="Oswald"/>
                <a:sym typeface="Oswald"/>
              </a:rPr>
              <a:t>Of the more than 250 signs we examined</a:t>
            </a:r>
            <a:br xmlns:a="http://schemas.openxmlformats.org/drawingml/2006/main">
              <a:rPr lang="en" sz="3600">
                <a:solidFill>
                  <a:srgbClr val="05808D"/>
                </a:solidFill>
                <a:latin typeface="Oswald"/>
                <a:ea typeface="Oswald"/>
                <a:cs typeface="Oswald"/>
                <a:sym typeface="Oswald"/>
              </a:rPr>
            </a:br>
            <a:r xmlns:a="http://schemas.openxmlformats.org/drawingml/2006/main">
              <a:rPr lang="en" sz="3600">
                <a:solidFill>
                  <a:srgbClr val="05808D"/>
                </a:solidFill>
                <a:latin typeface="Oswald"/>
                <a:ea typeface="Oswald"/>
                <a:cs typeface="Oswald"/>
                <a:sym typeface="Oswald"/>
              </a:rPr>
              <a:t> just 4 were in languages other than English.</a:t>
            </a:r>
            <a:endParaRPr xmlns:a="http://schemas.openxmlformats.org/drawingml/2006/main" sz="3600">
              <a:solidFill>
                <a:srgbClr val="05808D"/>
              </a:solidFill>
              <a:latin typeface="Oswald"/>
              <a:ea typeface="Oswald"/>
              <a:cs typeface="Oswald"/>
              <a:sym typeface="Oswald"/>
            </a:endParaRPr>
          </a:p>
        </p:txBody>
      </p:sp>
      <p:pic>
        <p:nvPicPr>
          <p:cNvPr id="343" name="Google Shape;343;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42287" y="1725999"/>
            <a:ext cx="2394387" cy="3192526"/>
          </a:xfrm>
          <a:prstGeom prst="rect">
            <a:avLst/>
          </a:prstGeom>
          <a:noFill/>
          <a:ln>
            <a:noFill/>
          </a:ln>
        </p:spPr>
      </p:pic>
      <p:sp>
        <p:nvSpPr>
          <p:cNvPr id="344" name="Google Shape;344;p58"/>
          <p:cNvSpPr txBox="1"/>
          <p:nvPr/>
        </p:nvSpPr>
        <p:spPr>
          <a:xfrm>
            <a:off x="6503313" y="4442125"/>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Nahant Beach</a:t>
            </a:r>
            <a:endParaRPr xmlns:a="http://schemas.openxmlformats.org/drawingml/2006/main">
              <a:solidFill>
                <a:srgbClr val="05808D"/>
              </a:solidFill>
              <a:highlight>
                <a:schemeClr val="lt1"/>
              </a:highlight>
              <a:latin typeface="Oswald"/>
              <a:ea typeface="Oswald"/>
              <a:cs typeface="Oswald"/>
              <a:sym typeface="Oswald"/>
            </a:endParaRPr>
          </a:p>
        </p:txBody>
      </p:sp>
      <p:pic>
        <p:nvPicPr>
          <p:cNvPr id="345" name="Google Shape;345;p5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7650" y="1698250"/>
            <a:ext cx="2480475" cy="3192525"/>
          </a:xfrm>
          <a:prstGeom prst="rect">
            <a:avLst/>
          </a:prstGeom>
          <a:noFill/>
          <a:ln>
            <a:noFill/>
          </a:ln>
        </p:spPr>
      </p:pic>
      <p:sp>
        <p:nvSpPr>
          <p:cNvPr id="346" name="Google Shape;346;p58"/>
          <p:cNvSpPr txBox="1"/>
          <p:nvPr/>
        </p:nvSpPr>
        <p:spPr>
          <a:xfrm>
            <a:off x="3914400" y="4414375"/>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King’s Beach</a:t>
            </a:r>
            <a:endParaRPr xmlns:a="http://schemas.openxmlformats.org/drawingml/2006/main">
              <a:solidFill>
                <a:srgbClr val="05808D"/>
              </a:solidFill>
              <a:highlight>
                <a:schemeClr val="lt1"/>
              </a:highlight>
              <a:latin typeface="Oswald"/>
              <a:ea typeface="Oswald"/>
              <a:cs typeface="Oswald"/>
              <a:sym typeface="Oswald"/>
            </a:endParaRPr>
          </a:p>
        </p:txBody>
      </p:sp>
      <p:pic>
        <p:nvPicPr>
          <p:cNvPr id="347" name="Google Shape;347;p5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3063" y="1596525"/>
            <a:ext cx="3020426" cy="1381624"/>
          </a:xfrm>
          <a:prstGeom prst="rect">
            <a:avLst/>
          </a:prstGeom>
          <a:noFill/>
          <a:ln>
            <a:noFill/>
          </a:ln>
        </p:spPr>
      </p:pic>
      <p:sp>
        <p:nvSpPr>
          <p:cNvPr id="348" name="Google Shape;348;p58"/>
          <p:cNvSpPr txBox="1"/>
          <p:nvPr/>
        </p:nvSpPr>
        <p:spPr>
          <a:xfrm>
            <a:off x="1933013" y="2130400"/>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Carson Beach</a:t>
            </a:r>
            <a:endParaRPr xmlns:a="http://schemas.openxmlformats.org/drawingml/2006/main">
              <a:solidFill>
                <a:srgbClr val="05808D"/>
              </a:solidFill>
              <a:highlight>
                <a:schemeClr val="lt1"/>
              </a:highlight>
              <a:latin typeface="Oswald"/>
              <a:ea typeface="Oswald"/>
              <a:cs typeface="Oswald"/>
              <a:sym typeface="Oswald"/>
            </a:endParaRPr>
          </a:p>
        </p:txBody>
      </p:sp>
      <p:pic>
        <p:nvPicPr>
          <p:cNvPr id="349" name="Google Shape;349;p5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3075" y="2856517"/>
            <a:ext cx="3020425" cy="2013635"/>
          </a:xfrm>
          <a:prstGeom prst="rect">
            <a:avLst/>
          </a:prstGeom>
          <a:noFill/>
          <a:ln>
            <a:noFill/>
          </a:ln>
        </p:spPr>
      </p:pic>
      <p:sp>
        <p:nvSpPr>
          <p:cNvPr id="350" name="Google Shape;350;p58"/>
          <p:cNvSpPr txBox="1"/>
          <p:nvPr/>
        </p:nvSpPr>
        <p:spPr>
          <a:xfrm>
            <a:off x="1027125" y="4518325"/>
            <a:ext cx="18723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a:solidFill>
                  <a:srgbClr val="05808D"/>
                </a:solidFill>
                <a:highlight>
                  <a:schemeClr val="lt1"/>
                </a:highlight>
                <a:latin typeface="Oswald"/>
                <a:ea typeface="Oswald"/>
                <a:cs typeface="Oswald"/>
                <a:sym typeface="Oswald"/>
              </a:rPr>
              <a:t>Winthrop Beach</a:t>
            </a:r>
            <a:endParaRPr xmlns:a="http://schemas.openxmlformats.org/drawingml/2006/main">
              <a:solidFill>
                <a:srgbClr val="05808D"/>
              </a:solidFill>
              <a:highlight>
                <a:schemeClr val="lt1"/>
              </a:highlight>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9"/>
          <p:cNvSpPr txBox="1"/>
          <p:nvPr/>
        </p:nvSpPr>
        <p:spPr>
          <a:xfrm>
            <a:off x="415400" y="292575"/>
            <a:ext cx="8483700" cy="18471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sz="3600">
                <a:solidFill>
                  <a:srgbClr val="05808D"/>
                </a:solidFill>
                <a:latin typeface="Oswald"/>
                <a:ea typeface="Oswald"/>
                <a:cs typeface="Oswald"/>
                <a:sym typeface="Oswald"/>
              </a:rPr>
              <a:t>Information about beach water quality, including current beach postings, is in English only, putting the public’s health at risk.</a:t>
            </a:r>
            <a:endParaRPr xmlns:a="http://schemas.openxmlformats.org/drawingml/2006/main" sz="3600">
              <a:solidFill>
                <a:srgbClr val="05808D"/>
              </a:solidFill>
              <a:latin typeface="Oswald"/>
              <a:ea typeface="Oswald"/>
              <a:cs typeface="Oswald"/>
              <a:sym typeface="Oswald"/>
            </a:endParaRPr>
          </a:p>
        </p:txBody>
      </p:sp>
      <p:pic>
        <p:nvPicPr>
          <p:cNvPr id="356" name="Google Shape;356;p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10702" y="2192325"/>
            <a:ext cx="1922600" cy="2685952"/>
          </a:xfrm>
          <a:prstGeom prst="rect">
            <a:avLst/>
          </a:prstGeom>
          <a:noFill/>
          <a:ln>
            <a:noFill/>
          </a:ln>
        </p:spPr>
      </p:pic>
      <p:pic>
        <p:nvPicPr>
          <p:cNvPr id="357" name="Google Shape;357;p5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66500" y="2192325"/>
            <a:ext cx="1647967" cy="2685952"/>
          </a:xfrm>
          <a:prstGeom prst="rect">
            <a:avLst/>
          </a:prstGeom>
          <a:noFill/>
          <a:ln>
            <a:noFill/>
          </a:ln>
        </p:spPr>
      </p:pic>
      <p:pic>
        <p:nvPicPr>
          <p:cNvPr id="358" name="Google Shape;358;p5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88325" y="2192313"/>
            <a:ext cx="1589176" cy="2685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0"/>
          <p:cNvSpPr txBox="1"/>
          <p:nvPr/>
        </p:nvSpPr>
        <p:spPr>
          <a:xfrm>
            <a:off x="204750" y="4181375"/>
            <a:ext cx="8734500" cy="846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ctr" rtl="0">
              <a:spcBef>
                <a:spcPts val="0"/>
              </a:spcBef>
              <a:spcAft>
                <a:spcPts val="0"/>
              </a:spcAft>
              <a:buNone/>
            </a:pPr>
            <a:r xmlns:a="http://schemas.openxmlformats.org/drawingml/2006/main">
              <a:rPr lang="en" sz="4300">
                <a:solidFill>
                  <a:schemeClr val="lt1"/>
                </a:solidFill>
                <a:latin typeface="Staatliches"/>
                <a:ea typeface="Staatliches"/>
                <a:cs typeface="Staatliches"/>
                <a:sym typeface="Staatliches"/>
              </a:rPr>
              <a:t>Raising Serious Public Safety Concerns</a:t>
            </a:r>
            <a:endParaRPr xmlns:a="http://schemas.openxmlformats.org/drawingml/2006/main" sz="4300">
              <a:solidFill>
                <a:schemeClr val="lt1"/>
              </a:solidFill>
              <a:latin typeface="Staatliches"/>
              <a:ea typeface="Staatliches"/>
              <a:cs typeface="Staatliches"/>
              <a:sym typeface="Staatliches"/>
            </a:endParaRPr>
          </a:p>
        </p:txBody>
      </p:sp>
      <p:pic>
        <p:nvPicPr>
          <p:cNvPr id="364" name="Google Shape;364;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6075" y="206000"/>
            <a:ext cx="4099425" cy="2365751"/>
          </a:xfrm>
          <a:prstGeom prst="rect">
            <a:avLst/>
          </a:prstGeom>
          <a:noFill/>
          <a:ln>
            <a:noFill/>
          </a:ln>
        </p:spPr>
      </p:pic>
      <p:pic>
        <p:nvPicPr>
          <p:cNvPr id="365" name="Google Shape;365;p60"/>
          <p:cNvPicPr preferRelativeResize="0"/>
          <p:nvPr/>
        </p:nvPicPr>
        <p:blipFill rotWithShape="1">
          <a:blip r:embed="rId4" cstate="email">
            <a:alphaModFix/>
            <a:extLst>
              <a:ext uri="{28A0092B-C50C-407E-A947-70E740481C1C}">
                <a14:useLocalDpi xmlns:a14="http://schemas.microsoft.com/office/drawing/2010/main"/>
              </a:ext>
            </a:extLst>
          </a:blip>
          <a:srcRect r="-48853" b="-40252"/>
          <a:stretch/>
        </p:blipFill>
        <p:spPr>
          <a:xfrm>
            <a:off x="6428150" y="205999"/>
            <a:ext cx="2266368" cy="2613002"/>
          </a:xfrm>
          <a:prstGeom prst="rect">
            <a:avLst/>
          </a:prstGeom>
          <a:noFill/>
          <a:ln>
            <a:noFill/>
          </a:ln>
        </p:spPr>
      </p:pic>
      <p:pic>
        <p:nvPicPr>
          <p:cNvPr id="366" name="Google Shape;366;p6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19513" y="206000"/>
            <a:ext cx="1746263" cy="3049349"/>
          </a:xfrm>
          <a:prstGeom prst="rect">
            <a:avLst/>
          </a:prstGeom>
          <a:noFill/>
          <a:ln>
            <a:noFill/>
          </a:ln>
        </p:spPr>
      </p:pic>
      <p:pic>
        <p:nvPicPr>
          <p:cNvPr id="367" name="Google Shape;367;p6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86725" y="1663213"/>
            <a:ext cx="1741650" cy="2365751"/>
          </a:xfrm>
          <a:prstGeom prst="rect">
            <a:avLst/>
          </a:prstGeom>
          <a:noFill/>
          <a:ln>
            <a:noFill/>
          </a:ln>
        </p:spPr>
      </p:pic>
      <p:pic>
        <p:nvPicPr>
          <p:cNvPr id="368" name="Google Shape;368;p6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180225" y="2147900"/>
            <a:ext cx="2219524" cy="1881073"/>
          </a:xfrm>
          <a:prstGeom prst="rect">
            <a:avLst/>
          </a:prstGeom>
          <a:noFill/>
          <a:ln>
            <a:noFill/>
          </a:ln>
        </p:spPr>
      </p:pic>
      <p:pic>
        <p:nvPicPr>
          <p:cNvPr id="369" name="Google Shape;369;p6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752974" y="1415975"/>
            <a:ext cx="1185751" cy="2612999"/>
          </a:xfrm>
          <a:prstGeom prst="rect">
            <a:avLst/>
          </a:prstGeom>
          <a:noFill/>
          <a:ln>
            <a:noFill/>
          </a:ln>
        </p:spPr>
      </p:pic>
      <p:pic>
        <p:nvPicPr>
          <p:cNvPr id="370" name="Google Shape;370;p6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39250" y="701847"/>
            <a:ext cx="1254002" cy="332713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ter Resources">
  <a:themeElements>
    <a:clrScheme name="Simple Light">
      <a:dk1>
        <a:srgbClr val="000000"/>
      </a:dk1>
      <a:lt1>
        <a:srgbClr val="FFFFFF"/>
      </a:lt1>
      <a:dk2>
        <a:srgbClr val="595959"/>
      </a:dk2>
      <a:lt2>
        <a:srgbClr val="EEEEEE"/>
      </a:lt2>
      <a:accent1>
        <a:srgbClr val="B2E2E3"/>
      </a:accent1>
      <a:accent2>
        <a:srgbClr val="5BB8BB"/>
      </a:accent2>
      <a:accent3>
        <a:srgbClr val="5EDBEF"/>
      </a:accent3>
      <a:accent4>
        <a:srgbClr val="6DCFD1"/>
      </a:accent4>
      <a:accent5>
        <a:srgbClr val="0097A7"/>
      </a:accent5>
      <a:accent6>
        <a:srgbClr val="00C3B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2027</Words>
  <Application>Microsoft Macintosh PowerPoint</Application>
  <PresentationFormat>On-screen Show (16:9)</PresentationFormat>
  <Paragraphs>139</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Oswald</vt:lpstr>
      <vt:lpstr>Open Sans</vt:lpstr>
      <vt:lpstr>Staatliches</vt:lpstr>
      <vt:lpstr>Calibri</vt:lpstr>
      <vt:lpstr>Arial</vt:lpstr>
      <vt:lpstr>Roboto</vt:lpstr>
      <vt:lpstr>Simple Light</vt:lpstr>
      <vt:lpstr>Water Resources</vt:lpstr>
      <vt:lpstr>CURRENT &amp; Best Practices MultiLingual Signage  And Websites</vt:lpstr>
      <vt:lpstr>125,000</vt:lpstr>
      <vt:lpstr>We have had productive conversations about the importance of multilingual outreach, materials, signage &amp; websites with DCR, DPH, DMF, MWRA, the MSP and the MEP.  They have all acknowledged the importance of this effort &amp; reaffirmed their commitment to address these issues in an efficient and timely manner.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Beach Rules and Regulations  </vt:lpstr>
      <vt:lpstr>Beach Rules and Regulations: Existing Multilingual Resources </vt:lpstr>
      <vt:lpstr>Saltwater fishing regulations</vt:lpstr>
      <vt:lpstr>Saltwater Fishing Regulations: existing Multilingual Resources</vt:lpstr>
      <vt:lpstr>Water quality</vt:lpstr>
      <vt:lpstr>Water Quality: Existing Multilingual Resources</vt:lpstr>
      <vt:lpstr>Best Practices: websites and  Digital resources</vt:lpstr>
      <vt:lpstr>We all understand the importance of this issue and acknowledge the difficulty surrounding solutions.  Google Translate is a great start, though it can be hard to implement and imperfect in its translations.  Though physical signage is expensive, it is critically important and needs to be maintained.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&amp; Best Practices MultiLingual Signage  And Websites</dc:title>
  <cp:lastModifiedBy>Jonathan Mitchell Adamson</cp:lastModifiedBy>
  <cp:revision>1</cp:revision>
  <dcterms:modified xsi:type="dcterms:W3CDTF">2022-06-16T14:22:22Z</dcterms:modified>
</cp:coreProperties>
</file>